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38195" r:id="rId3"/>
    <p:sldId id="258" r:id="rId4"/>
    <p:sldId id="38178" r:id="rId5"/>
    <p:sldId id="38183" r:id="rId6"/>
    <p:sldId id="260" r:id="rId7"/>
    <p:sldId id="38186" r:id="rId8"/>
    <p:sldId id="38190" r:id="rId9"/>
    <p:sldId id="38189" r:id="rId10"/>
    <p:sldId id="38193"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F5597"/>
    <a:srgbClr val="BA663B"/>
    <a:srgbClr val="2C45C4"/>
    <a:srgbClr val="5A3C04"/>
    <a:srgbClr val="0598CE"/>
    <a:srgbClr val="FFC000"/>
    <a:srgbClr val="50722F"/>
    <a:srgbClr val="FFFF00"/>
    <a:srgbClr val="E21C92"/>
    <a:srgbClr val="00B0F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006" autoAdjust="0"/>
    <p:restoredTop sz="94660"/>
  </p:normalViewPr>
  <p:slideViewPr>
    <p:cSldViewPr snapToGrid="0">
      <p:cViewPr>
        <p:scale>
          <a:sx n="150" d="100"/>
          <a:sy n="150" d="100"/>
        </p:scale>
        <p:origin x="1752" y="1114"/>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0C4D2D-2BE4-47D5-A85E-529ED871CD16}" type="datetimeFigureOut">
              <a:rPr lang="en-US" smtClean="0"/>
              <a:t>5/8/2025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2B71C-FECD-436C-8F4A-977D34CBD6D9}" type="slidenum">
              <a:rPr lang="en-US" smtClean="0"/>
              <a:t>‹#›</a:t>
            </a:fld>
            <a:endParaRPr lang="en-US"/>
          </a:p>
        </p:txBody>
      </p:sp>
    </p:spTree>
    <p:extLst>
      <p:ext uri="{BB962C8B-B14F-4D97-AF65-F5344CB8AC3E}">
        <p14:creationId xmlns:p14="http://schemas.microsoft.com/office/powerpoint/2010/main" val="21595871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2B71C-FECD-436C-8F4A-977D34CBD6D9}" type="slidenum">
              <a:rPr lang="en-US" smtClean="0"/>
              <a:t>9</a:t>
            </a:fld>
            <a:endParaRPr lang="en-US"/>
          </a:p>
        </p:txBody>
      </p:sp>
    </p:spTree>
    <p:extLst>
      <p:ext uri="{BB962C8B-B14F-4D97-AF65-F5344CB8AC3E}">
        <p14:creationId xmlns:p14="http://schemas.microsoft.com/office/powerpoint/2010/main" val="4843665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F62B71C-FECD-436C-8F4A-977D34CBD6D9}" type="slidenum">
              <a:rPr lang="en-US" smtClean="0"/>
              <a:t>10</a:t>
            </a:fld>
            <a:endParaRPr lang="en-US"/>
          </a:p>
        </p:txBody>
      </p:sp>
    </p:spTree>
    <p:extLst>
      <p:ext uri="{BB962C8B-B14F-4D97-AF65-F5344CB8AC3E}">
        <p14:creationId xmlns:p14="http://schemas.microsoft.com/office/powerpoint/2010/main" val="997413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614023-4056-6987-B021-43670CC3A79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3AF48F-D8F1-C2FE-C1A3-220996D8675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C3F0B72-C838-EEA5-5599-DB6B67CB4800}"/>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21FCEFAA-B54E-4072-D7C0-5F26E16EA1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90DC7A-309A-97FF-6BAE-48F7B6A50663}"/>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2214584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6FCE28-D259-BC80-FDAD-75A0A228772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261BD2F-17F1-4BB7-BBCD-EB1CBC4D865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60474-FB1B-F98A-6362-41F17D4FC770}"/>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48470E05-C8C2-9C1A-9E29-5AB3750D42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6B8BB6-6CE3-D587-1654-98B684148B0F}"/>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832400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1FECD4F-74C4-D6DF-A1B0-3232C103D60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CC31C5-B97B-BE83-977A-F0E0510A0FF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39C2248-3CFB-26ED-BCCF-30CF2BD9CF90}"/>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A003F2D5-E8B7-D6DE-856B-4877CF7DFAC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601BCE-4104-C62F-2473-203F773A32E4}"/>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20498882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E325D6-E16C-F6E9-94B7-2599774AF1E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B0DB97-E6ED-6467-1257-040B0A51927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472D73-1F6A-1DF9-037C-AF30320DAEFB}"/>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2979F91C-B8A2-B460-A097-59BFE91D88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85EB83F-824B-12EA-01B1-48C16994F372}"/>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1541360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8B556-23D1-B45D-D6C0-8CEE5AB793E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BEAF89-F021-22B3-C1F1-E783EDD0117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37B7D00-0DC8-1484-7D8B-CAEB11BA9F42}"/>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9CEE38B0-D1B7-4F1C-34D7-C260CBA73D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4F5848-F29E-6BB9-AF87-5FF7DAC23360}"/>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2835521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3DD576-5150-9AFA-D7C3-01759D8E72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C264E6-0F74-C13F-C0FA-3FDF820241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56A6546-5D28-4A99-E433-EA45D154FB3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FE16074-3C1C-AF23-E3EC-F9F4F3D929CD}"/>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6" name="Footer Placeholder 5">
            <a:extLst>
              <a:ext uri="{FF2B5EF4-FFF2-40B4-BE49-F238E27FC236}">
                <a16:creationId xmlns:a16="http://schemas.microsoft.com/office/drawing/2014/main" id="{12E85387-4DBF-33D0-7F66-B5A27B0DBB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732D4-0732-9F67-19F5-93788EA1C050}"/>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33011823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DBC10-B7BD-669E-99E8-16597712086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DA58899-8AEB-0F4B-1E20-B0734A8F13C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85C13B4-C6C1-7463-0068-8A2F9C926C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5A765CF-AE99-1A19-332F-92499BEED2B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B23E374-1638-1940-F99A-0A4E0AA247B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E6D231D-F563-97CF-0EBE-0A82B21F761A}"/>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8" name="Footer Placeholder 7">
            <a:extLst>
              <a:ext uri="{FF2B5EF4-FFF2-40B4-BE49-F238E27FC236}">
                <a16:creationId xmlns:a16="http://schemas.microsoft.com/office/drawing/2014/main" id="{2D899B0C-C98F-2FAA-4358-B1F4C87BA6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B320BBA-4BBD-9898-FE30-04A95826CACB}"/>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23841012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234E1-124B-50A3-9CFD-11A670FE986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6B508DA-4C12-64BE-8A1B-A86F4BDB2DE8}"/>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4" name="Footer Placeholder 3">
            <a:extLst>
              <a:ext uri="{FF2B5EF4-FFF2-40B4-BE49-F238E27FC236}">
                <a16:creationId xmlns:a16="http://schemas.microsoft.com/office/drawing/2014/main" id="{3C9839EB-A917-1B67-79C7-887E0019970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9E74283-5B1E-CD9D-4BD0-BFBC69C445DE}"/>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23707998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411C9D0-6221-3F45-5E0D-4882D83AB631}"/>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3" name="Footer Placeholder 2">
            <a:extLst>
              <a:ext uri="{FF2B5EF4-FFF2-40B4-BE49-F238E27FC236}">
                <a16:creationId xmlns:a16="http://schemas.microsoft.com/office/drawing/2014/main" id="{A876EB44-9330-9818-FC4E-218D3DD48D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4247F03-850C-3714-5E9B-456219361E25}"/>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15122985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2577DC-43BC-1D43-DE8D-2E0E2A8972C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534199-F942-2C35-7FAE-7E6BFC41D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91166AC-6FE8-7B58-DD73-94E08E7C4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76BF91-82B8-1E4F-A893-DE3244EDD5C5}"/>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6" name="Footer Placeholder 5">
            <a:extLst>
              <a:ext uri="{FF2B5EF4-FFF2-40B4-BE49-F238E27FC236}">
                <a16:creationId xmlns:a16="http://schemas.microsoft.com/office/drawing/2014/main" id="{E9A8D44D-8DB7-7B57-B529-861EF35E9F2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D4B8AD-CEAE-41D8-1DCF-D095E8F90337}"/>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37962659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3A9C5-7E22-ACBF-752D-26143964A47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E3B347A-5B53-787A-7B2F-875664E38D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110A94D-4C5C-0AD1-B5C7-A0BF14E51D3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C529EFD-0746-0018-DF7A-DC741D074EF1}"/>
              </a:ext>
            </a:extLst>
          </p:cNvPr>
          <p:cNvSpPr>
            <a:spLocks noGrp="1"/>
          </p:cNvSpPr>
          <p:nvPr>
            <p:ph type="dt" sz="half" idx="10"/>
          </p:nvPr>
        </p:nvSpPr>
        <p:spPr/>
        <p:txBody>
          <a:bodyPr/>
          <a:lstStyle/>
          <a:p>
            <a:fld id="{7192C672-F152-4C43-AD01-3D04257FE2BA}" type="datetimeFigureOut">
              <a:rPr lang="en-US" smtClean="0"/>
              <a:t>5/8/2025</a:t>
            </a:fld>
            <a:endParaRPr lang="en-US"/>
          </a:p>
        </p:txBody>
      </p:sp>
      <p:sp>
        <p:nvSpPr>
          <p:cNvPr id="6" name="Footer Placeholder 5">
            <a:extLst>
              <a:ext uri="{FF2B5EF4-FFF2-40B4-BE49-F238E27FC236}">
                <a16:creationId xmlns:a16="http://schemas.microsoft.com/office/drawing/2014/main" id="{B4935D16-B5EF-A8EC-1D03-75484B2164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32608A-6179-545C-4B35-078EC8E70FAB}"/>
              </a:ext>
            </a:extLst>
          </p:cNvPr>
          <p:cNvSpPr>
            <a:spLocks noGrp="1"/>
          </p:cNvSpPr>
          <p:nvPr>
            <p:ph type="sldNum" sz="quarter" idx="12"/>
          </p:nvPr>
        </p:nvSpPr>
        <p:spPr/>
        <p:txBody>
          <a:bodyPr/>
          <a:lstStyle/>
          <a:p>
            <a:fld id="{E2C3A771-77F3-420A-96AE-9C99DE4FF089}" type="slidenum">
              <a:rPr lang="en-US" smtClean="0"/>
              <a:t>‹#›</a:t>
            </a:fld>
            <a:endParaRPr lang="en-US"/>
          </a:p>
        </p:txBody>
      </p:sp>
    </p:spTree>
    <p:extLst>
      <p:ext uri="{BB962C8B-B14F-4D97-AF65-F5344CB8AC3E}">
        <p14:creationId xmlns:p14="http://schemas.microsoft.com/office/powerpoint/2010/main" val="3363264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313183A-0686-F1EF-6DA4-8AA1A4CDD5D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5B413C9-C982-C326-5135-5FEEE270A02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60C16D-710E-CE2E-CF4C-BA2F7B98F2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192C672-F152-4C43-AD01-3D04257FE2BA}" type="datetimeFigureOut">
              <a:rPr lang="en-US" smtClean="0"/>
              <a:t>5/8/2025</a:t>
            </a:fld>
            <a:endParaRPr lang="en-US"/>
          </a:p>
        </p:txBody>
      </p:sp>
      <p:sp>
        <p:nvSpPr>
          <p:cNvPr id="5" name="Footer Placeholder 4">
            <a:extLst>
              <a:ext uri="{FF2B5EF4-FFF2-40B4-BE49-F238E27FC236}">
                <a16:creationId xmlns:a16="http://schemas.microsoft.com/office/drawing/2014/main" id="{1528ED39-0A19-01D9-229F-3C509C04E4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4B555DA-4234-41E5-0F1D-78A30FC095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C3A771-77F3-420A-96AE-9C99DE4FF089}" type="slidenum">
              <a:rPr lang="en-US" smtClean="0"/>
              <a:t>‹#›</a:t>
            </a:fld>
            <a:endParaRPr lang="en-US"/>
          </a:p>
        </p:txBody>
      </p:sp>
    </p:spTree>
    <p:extLst>
      <p:ext uri="{BB962C8B-B14F-4D97-AF65-F5344CB8AC3E}">
        <p14:creationId xmlns:p14="http://schemas.microsoft.com/office/powerpoint/2010/main" val="465838068"/>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hyperlink" Target="https://lcars.ftecs.com/" TargetMode="External"/><Relationship Id="rId7"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4.emf"/><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group of satellites in space&#10;&#10;Description automatically generated">
            <a:extLst>
              <a:ext uri="{FF2B5EF4-FFF2-40B4-BE49-F238E27FC236}">
                <a16:creationId xmlns:a16="http://schemas.microsoft.com/office/drawing/2014/main" id="{0C108276-F539-429B-3F70-FBF7634F87CD}"/>
              </a:ext>
            </a:extLst>
          </p:cNvPr>
          <p:cNvPicPr>
            <a:picLocks noChangeAspect="1"/>
          </p:cNvPicPr>
          <p:nvPr/>
        </p:nvPicPr>
        <p:blipFill>
          <a:blip r:embed="rId2">
            <a:alphaModFix amt="18000"/>
            <a:extLst>
              <a:ext uri="{28A0092B-C50C-407E-A947-70E740481C1C}">
                <a14:useLocalDpi xmlns:a14="http://schemas.microsoft.com/office/drawing/2010/main" val="0"/>
              </a:ext>
            </a:extLst>
          </a:blip>
          <a:stretch>
            <a:fillRect/>
          </a:stretch>
        </p:blipFill>
        <p:spPr>
          <a:xfrm>
            <a:off x="-9228" y="0"/>
            <a:ext cx="12192000" cy="6858000"/>
          </a:xfrm>
          <a:prstGeom prst="rect">
            <a:avLst/>
          </a:prstGeom>
        </p:spPr>
      </p:pic>
      <p:sp>
        <p:nvSpPr>
          <p:cNvPr id="2" name="Title 1">
            <a:extLst>
              <a:ext uri="{FF2B5EF4-FFF2-40B4-BE49-F238E27FC236}">
                <a16:creationId xmlns:a16="http://schemas.microsoft.com/office/drawing/2014/main" id="{EE1D9443-A95C-55F6-411E-77CE60A5E78A}"/>
              </a:ext>
            </a:extLst>
          </p:cNvPr>
          <p:cNvSpPr>
            <a:spLocks noGrp="1"/>
          </p:cNvSpPr>
          <p:nvPr>
            <p:ph type="ctrTitle"/>
          </p:nvPr>
        </p:nvSpPr>
        <p:spPr>
          <a:xfrm>
            <a:off x="185973" y="155050"/>
            <a:ext cx="11704320" cy="1895577"/>
          </a:xfrm>
        </p:spPr>
        <p:txBody>
          <a:bodyPr>
            <a:noAutofit/>
          </a:bodyPr>
          <a:lstStyle/>
          <a:p>
            <a:r>
              <a:rPr lang="en-US" sz="3200" dirty="0">
                <a:solidFill>
                  <a:srgbClr val="FFC000"/>
                </a:solidFill>
                <a:latin typeface="Arial Black" panose="020B0A04020102020204" pitchFamily="34" charset="0"/>
              </a:rPr>
              <a:t>The Future of Human and Space Research:</a:t>
            </a:r>
            <a:br>
              <a:rPr lang="en-US" sz="3200" dirty="0">
                <a:solidFill>
                  <a:srgbClr val="FFC000"/>
                </a:solidFill>
                <a:latin typeface="Arial Black" panose="020B0A04020102020204" pitchFamily="34" charset="0"/>
              </a:rPr>
            </a:br>
            <a:r>
              <a:rPr lang="en-US" sz="3200" dirty="0">
                <a:solidFill>
                  <a:srgbClr val="FFC000"/>
                </a:solidFill>
                <a:latin typeface="Arial Black" panose="020B0A04020102020204" pitchFamily="34" charset="0"/>
              </a:rPr>
              <a:t>The Lagrange Communication </a:t>
            </a:r>
            <a:br>
              <a:rPr lang="en-US" sz="3200" dirty="0">
                <a:solidFill>
                  <a:srgbClr val="FFC000"/>
                </a:solidFill>
                <a:latin typeface="Arial Black" panose="020B0A04020102020204" pitchFamily="34" charset="0"/>
              </a:rPr>
            </a:br>
            <a:r>
              <a:rPr lang="en-US" sz="3200" dirty="0">
                <a:solidFill>
                  <a:srgbClr val="FFC000"/>
                </a:solidFill>
                <a:latin typeface="Arial Black" panose="020B0A04020102020204" pitchFamily="34" charset="0"/>
              </a:rPr>
              <a:t>Advanced Realtime Space-weather (LCARS) Array</a:t>
            </a:r>
            <a:br>
              <a:rPr lang="en-US" sz="3200" dirty="0">
                <a:solidFill>
                  <a:srgbClr val="FFC000"/>
                </a:solidFill>
                <a:latin typeface="Arial Black" panose="020B0A04020102020204" pitchFamily="34" charset="0"/>
              </a:rPr>
            </a:br>
            <a:r>
              <a:rPr lang="en-US" sz="3200" dirty="0">
                <a:solidFill>
                  <a:srgbClr val="C00000"/>
                </a:solidFill>
                <a:latin typeface="Arial Black" panose="020B0A04020102020204" pitchFamily="34" charset="0"/>
              </a:rPr>
              <a:t>A NASA Mission Concept</a:t>
            </a:r>
          </a:p>
        </p:txBody>
      </p:sp>
      <p:sp>
        <p:nvSpPr>
          <p:cNvPr id="3" name="Subtitle 2">
            <a:extLst>
              <a:ext uri="{FF2B5EF4-FFF2-40B4-BE49-F238E27FC236}">
                <a16:creationId xmlns:a16="http://schemas.microsoft.com/office/drawing/2014/main" id="{7E547AA6-DBB0-EDC6-2B46-D0100AB09600}"/>
              </a:ext>
            </a:extLst>
          </p:cNvPr>
          <p:cNvSpPr>
            <a:spLocks noGrp="1"/>
          </p:cNvSpPr>
          <p:nvPr>
            <p:ph type="subTitle" idx="1"/>
          </p:nvPr>
        </p:nvSpPr>
        <p:spPr>
          <a:xfrm>
            <a:off x="0" y="2212142"/>
            <a:ext cx="11967060" cy="1628338"/>
          </a:xfrm>
          <a:effectLst>
            <a:glow rad="63500">
              <a:schemeClr val="accent2">
                <a:satMod val="175000"/>
                <a:alpha val="40000"/>
              </a:schemeClr>
            </a:glow>
          </a:effectLst>
        </p:spPr>
        <p:txBody>
          <a:bodyPr>
            <a:normAutofit/>
          </a:bodyPr>
          <a:lstStyle/>
          <a:p>
            <a:r>
              <a:rPr lang="en-US" sz="2000" dirty="0"/>
              <a:t>Presented by </a:t>
            </a:r>
          </a:p>
          <a:p>
            <a:r>
              <a:rPr lang="en-US" sz="1600" dirty="0">
                <a:solidFill>
                  <a:schemeClr val="accent1">
                    <a:lumMod val="75000"/>
                  </a:schemeClr>
                </a:solidFill>
                <a:effectLst/>
                <a:latin typeface="Arial Black" panose="020B0A04020102020204" pitchFamily="34" charset="0"/>
              </a:rPr>
              <a:t>Dr. Jerry W. Manweiler – Fundamental Technologies, LLC, Lawrence, KS (KU:PhD-’97,MS-’87,BS-’85)</a:t>
            </a:r>
          </a:p>
          <a:p>
            <a:r>
              <a:rPr lang="en-US" sz="1600" dirty="0"/>
              <a:t>For the University of Kansas Department of Physics and Astronomy </a:t>
            </a:r>
            <a:r>
              <a:rPr lang="en-US" sz="1600" dirty="0" err="1"/>
              <a:t>SpaceFest</a:t>
            </a:r>
            <a:r>
              <a:rPr lang="en-US" sz="1600" dirty="0"/>
              <a:t> - 2025</a:t>
            </a:r>
          </a:p>
          <a:p>
            <a:r>
              <a:rPr lang="en-US" sz="1600" dirty="0"/>
              <a:t>In honor of the retirement of Prof. Thomas E. Cravens and Prof. Hume Feldman</a:t>
            </a:r>
          </a:p>
          <a:p>
            <a:endParaRPr lang="en-US" sz="2000" dirty="0"/>
          </a:p>
        </p:txBody>
      </p:sp>
      <p:sp>
        <p:nvSpPr>
          <p:cNvPr id="5" name="TextBox 4">
            <a:extLst>
              <a:ext uri="{FF2B5EF4-FFF2-40B4-BE49-F238E27FC236}">
                <a16:creationId xmlns:a16="http://schemas.microsoft.com/office/drawing/2014/main" id="{7A3351B2-2CF5-B1EB-3FEC-224F22D5AB70}"/>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1</a:t>
            </a:fld>
            <a:r>
              <a:rPr lang="en-US" dirty="0">
                <a:latin typeface="Times New Roman" panose="02020603050405020304" pitchFamily="18" charset="0"/>
                <a:cs typeface="Times New Roman" panose="02020603050405020304" pitchFamily="18" charset="0"/>
              </a:rPr>
              <a:t> -</a:t>
            </a:r>
          </a:p>
        </p:txBody>
      </p:sp>
      <p:pic>
        <p:nvPicPr>
          <p:cNvPr id="11" name="Picture 10" descr="A close-up of a business card&#10;&#10;Description automatically generated">
            <a:extLst>
              <a:ext uri="{FF2B5EF4-FFF2-40B4-BE49-F238E27FC236}">
                <a16:creationId xmlns:a16="http://schemas.microsoft.com/office/drawing/2014/main" id="{74A1C72E-297C-5714-6FF3-D7320BE4F2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2185" y="4542749"/>
            <a:ext cx="5408167" cy="1726745"/>
          </a:xfrm>
          <a:prstGeom prst="rect">
            <a:avLst/>
          </a:prstGeom>
        </p:spPr>
      </p:pic>
    </p:spTree>
    <p:extLst>
      <p:ext uri="{BB962C8B-B14F-4D97-AF65-F5344CB8AC3E}">
        <p14:creationId xmlns:p14="http://schemas.microsoft.com/office/powerpoint/2010/main" val="16659324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atellites in space&#10;&#10;Description automatically generated">
            <a:extLst>
              <a:ext uri="{FF2B5EF4-FFF2-40B4-BE49-F238E27FC236}">
                <a16:creationId xmlns:a16="http://schemas.microsoft.com/office/drawing/2014/main" id="{2C691754-6F14-CEE4-F463-6B53AEAF2285}"/>
              </a:ext>
            </a:extLst>
          </p:cNvPr>
          <p:cNvPicPr/>
          <p:nvPr/>
        </p:nvPicPr>
        <p:blipFill>
          <a:blip r:embed="rId3">
            <a:extLst>
              <a:ext uri="{28A0092B-C50C-407E-A947-70E740481C1C}">
                <a14:useLocalDpi xmlns:a14="http://schemas.microsoft.com/office/drawing/2010/main" val="0"/>
              </a:ext>
            </a:extLst>
          </a:blip>
          <a:srcRect l="1582" t="2371" r="1353" b="2371"/>
          <a:stretch/>
        </p:blipFill>
        <p:spPr>
          <a:xfrm>
            <a:off x="9228" y="16800"/>
            <a:ext cx="12192000" cy="6824400"/>
          </a:xfrm>
          <a:prstGeom prst="rect">
            <a:avLst/>
          </a:prstGeom>
        </p:spPr>
      </p:pic>
      <p:sp>
        <p:nvSpPr>
          <p:cNvPr id="3" name="Content Placeholder 2">
            <a:extLst>
              <a:ext uri="{FF2B5EF4-FFF2-40B4-BE49-F238E27FC236}">
                <a16:creationId xmlns:a16="http://schemas.microsoft.com/office/drawing/2014/main" id="{D7AB032C-8232-0EDF-07E6-1890DA55E88F}"/>
              </a:ext>
            </a:extLst>
          </p:cNvPr>
          <p:cNvSpPr>
            <a:spLocks noGrp="1"/>
          </p:cNvSpPr>
          <p:nvPr>
            <p:ph idx="1"/>
          </p:nvPr>
        </p:nvSpPr>
        <p:spPr>
          <a:xfrm>
            <a:off x="39200" y="827225"/>
            <a:ext cx="5304960" cy="5941247"/>
          </a:xfrm>
          <a:solidFill>
            <a:schemeClr val="bg1">
              <a:alpha val="61000"/>
            </a:schemeClr>
          </a:solidFill>
          <a:effectLst>
            <a:glow rad="139700">
              <a:srgbClr val="C00000">
                <a:alpha val="66000"/>
              </a:srgbClr>
            </a:glow>
          </a:effectLst>
        </p:spPr>
        <p:txBody>
          <a:bodyPr>
            <a:noAutofit/>
          </a:bodyPr>
          <a:lstStyle/>
          <a:p>
            <a:pPr marL="0" indent="0" algn="ctr">
              <a:buNone/>
            </a:pPr>
            <a:r>
              <a:rPr lang="en-US" sz="2000" dirty="0">
                <a:solidFill>
                  <a:srgbClr val="FFC000"/>
                </a:solidFill>
                <a:latin typeface="Arial Black" panose="020B0A04020102020204" pitchFamily="34" charset="0"/>
                <a:ea typeface="+mj-ea"/>
                <a:cs typeface="Times New Roman" panose="02020603050405020304" pitchFamily="18" charset="0"/>
              </a:rPr>
              <a:t>LCARS </a:t>
            </a:r>
            <a:r>
              <a:rPr lang="en-US" sz="2000" dirty="0">
                <a:solidFill>
                  <a:srgbClr val="FFC000"/>
                </a:solidFill>
                <a:latin typeface="Times New Roman" panose="02020603050405020304" pitchFamily="18" charset="0"/>
                <a:ea typeface="+mj-ea"/>
                <a:cs typeface="Times New Roman" panose="02020603050405020304" pitchFamily="18" charset="0"/>
              </a:rPr>
              <a:t>Array – Into the Future</a:t>
            </a:r>
            <a:endParaRPr lang="en-US" sz="1800" dirty="0">
              <a:solidFill>
                <a:srgbClr val="EF81C2"/>
              </a:solidFill>
              <a:latin typeface="Times New Roman" panose="02020603050405020304" pitchFamily="18" charset="0"/>
              <a:ea typeface="+mj-ea"/>
              <a:cs typeface="Times New Roman" panose="02020603050405020304" pitchFamily="18" charset="0"/>
            </a:endParaRPr>
          </a:p>
          <a:p>
            <a:pPr marL="117475" lvl="1" indent="0">
              <a:lnSpc>
                <a:spcPct val="100000"/>
              </a:lnSpc>
              <a:spcBef>
                <a:spcPts val="0"/>
              </a:spcBef>
              <a:buNone/>
            </a:pPr>
            <a:r>
              <a:rPr lang="en-US" sz="1400" dirty="0">
                <a:latin typeface="Times New Roman" panose="02020603050405020304" pitchFamily="18" charset="0"/>
                <a:cs typeface="Times New Roman" panose="02020603050405020304" pitchFamily="18" charset="0"/>
              </a:rPr>
              <a:t>Additional </a:t>
            </a:r>
            <a:r>
              <a:rPr lang="en-US" sz="1400" dirty="0">
                <a:solidFill>
                  <a:srgbClr val="FFC000"/>
                </a:solidFill>
                <a:latin typeface="Arial Black" panose="020B0A04020102020204" pitchFamily="34" charset="0"/>
                <a:cs typeface="Times New Roman" panose="02020603050405020304" pitchFamily="18" charset="0"/>
              </a:rPr>
              <a:t>LCARS</a:t>
            </a:r>
            <a:r>
              <a:rPr lang="en-US" sz="1400" dirty="0">
                <a:latin typeface="Times New Roman" panose="02020603050405020304" pitchFamily="18" charset="0"/>
                <a:cs typeface="Times New Roman" panose="02020603050405020304" pitchFamily="18" charset="0"/>
              </a:rPr>
              <a:t> </a:t>
            </a:r>
            <a:r>
              <a:rPr lang="en-US" sz="1400" dirty="0">
                <a:solidFill>
                  <a:srgbClr val="FFC000"/>
                </a:solidFill>
                <a:latin typeface="Times New Roman" panose="02020603050405020304" pitchFamily="18" charset="0"/>
                <a:cs typeface="Times New Roman" panose="02020603050405020304" pitchFamily="18" charset="0"/>
              </a:rPr>
              <a:t>Array </a:t>
            </a:r>
            <a:r>
              <a:rPr lang="en-US" sz="1400" dirty="0">
                <a:latin typeface="Times New Roman" panose="02020603050405020304" pitchFamily="18" charset="0"/>
                <a:cs typeface="Times New Roman" panose="02020603050405020304" pitchFamily="18" charset="0"/>
              </a:rPr>
              <a:t>can be deployed at other Lagrange points.</a:t>
            </a:r>
          </a:p>
          <a:p>
            <a:pPr marL="117475" lvl="1" indent="0">
              <a:lnSpc>
                <a:spcPct val="100000"/>
              </a:lnSpc>
              <a:spcBef>
                <a:spcPts val="0"/>
              </a:spcBef>
              <a:buNone/>
            </a:pPr>
            <a:endParaRPr lang="en-US" sz="1400" dirty="0">
              <a:latin typeface="Times New Roman" panose="02020603050405020304" pitchFamily="18" charset="0"/>
              <a:cs typeface="Times New Roman" panose="02020603050405020304" pitchFamily="18" charset="0"/>
            </a:endParaRPr>
          </a:p>
          <a:p>
            <a:pPr marL="460375" lvl="1" indent="-342900">
              <a:lnSpc>
                <a:spcPct val="100000"/>
              </a:lnSpc>
              <a:spcBef>
                <a:spcPts val="0"/>
              </a:spcBef>
              <a:buAutoNum type="arabicParenR"/>
            </a:pPr>
            <a:r>
              <a:rPr lang="en-US" sz="1800" dirty="0">
                <a:latin typeface="Times New Roman" panose="02020603050405020304" pitchFamily="18" charset="0"/>
                <a:cs typeface="Times New Roman" panose="02020603050405020304" pitchFamily="18" charset="0"/>
              </a:rPr>
              <a:t>The Earth Moon Lagrange points (trial)</a:t>
            </a:r>
          </a:p>
          <a:p>
            <a:pPr marL="460375" lvl="1" indent="-342900">
              <a:lnSpc>
                <a:spcPct val="100000"/>
              </a:lnSpc>
              <a:spcBef>
                <a:spcPts val="0"/>
              </a:spcBef>
              <a:buAutoNum type="arabicParenR"/>
            </a:pPr>
            <a:endParaRPr lang="en-US" sz="1800" dirty="0">
              <a:latin typeface="Times New Roman" panose="02020603050405020304" pitchFamily="18" charset="0"/>
              <a:cs typeface="Times New Roman" panose="02020603050405020304" pitchFamily="18" charset="0"/>
            </a:endParaRPr>
          </a:p>
          <a:p>
            <a:pPr marL="460375" lvl="1" indent="-342900">
              <a:lnSpc>
                <a:spcPct val="100000"/>
              </a:lnSpc>
              <a:spcBef>
                <a:spcPts val="0"/>
              </a:spcBef>
              <a:buAutoNum type="arabicParenR"/>
            </a:pPr>
            <a:r>
              <a:rPr lang="en-US" sz="1800" dirty="0">
                <a:latin typeface="Times New Roman" panose="02020603050405020304" pitchFamily="18" charset="0"/>
                <a:cs typeface="Times New Roman" panose="02020603050405020304" pitchFamily="18" charset="0"/>
              </a:rPr>
              <a:t>The Mars Sun Lagrange points</a:t>
            </a:r>
          </a:p>
          <a:p>
            <a:pPr marL="574675" lvl="2"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Different orbital cadence</a:t>
            </a:r>
          </a:p>
          <a:p>
            <a:pPr marL="574675" lvl="2"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Provides the capability to significantly enhance the overall SOL-Network</a:t>
            </a:r>
          </a:p>
          <a:p>
            <a:pPr marL="574675" lvl="2"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The orbital period of this </a:t>
            </a:r>
            <a:r>
              <a:rPr lang="en-US" sz="1600" dirty="0">
                <a:solidFill>
                  <a:srgbClr val="FFC000"/>
                </a:solidFill>
                <a:latin typeface="Arial Black" panose="020B0A04020102020204" pitchFamily="34" charset="0"/>
                <a:cs typeface="Times New Roman" panose="02020603050405020304" pitchFamily="18" charset="0"/>
              </a:rPr>
              <a:t>LCARS</a:t>
            </a:r>
            <a:r>
              <a:rPr lang="en-US" sz="1600" dirty="0">
                <a:latin typeface="Times New Roman" panose="02020603050405020304" pitchFamily="18" charset="0"/>
                <a:cs typeface="Times New Roman" panose="02020603050405020304" pitchFamily="18" charset="0"/>
              </a:rPr>
              <a:t> </a:t>
            </a:r>
            <a:r>
              <a:rPr lang="en-US" sz="1600" dirty="0">
                <a:solidFill>
                  <a:srgbClr val="FFC000"/>
                </a:solidFill>
                <a:latin typeface="Times New Roman" panose="02020603050405020304" pitchFamily="18" charset="0"/>
                <a:cs typeface="Times New Roman" panose="02020603050405020304" pitchFamily="18" charset="0"/>
              </a:rPr>
              <a:t>Array </a:t>
            </a:r>
            <a:r>
              <a:rPr lang="en-US" sz="1600" dirty="0">
                <a:latin typeface="Times New Roman" panose="02020603050405020304" pitchFamily="18" charset="0"/>
                <a:cs typeface="Times New Roman" panose="02020603050405020304" pitchFamily="18" charset="0"/>
              </a:rPr>
              <a:t>would be different providing additional continuous coverage of deep space assets</a:t>
            </a:r>
          </a:p>
          <a:p>
            <a:pPr marL="460375" lvl="1" indent="-342900">
              <a:lnSpc>
                <a:spcPct val="100000"/>
              </a:lnSpc>
              <a:spcBef>
                <a:spcPts val="0"/>
              </a:spcBef>
              <a:buAutoNum type="arabicParenR"/>
            </a:pPr>
            <a:endParaRPr lang="en-US" sz="1800" dirty="0">
              <a:latin typeface="Times New Roman" panose="02020603050405020304" pitchFamily="18" charset="0"/>
              <a:cs typeface="Times New Roman" panose="02020603050405020304" pitchFamily="18" charset="0"/>
            </a:endParaRPr>
          </a:p>
          <a:p>
            <a:pPr marL="460375" lvl="1" indent="-342900">
              <a:lnSpc>
                <a:spcPct val="100000"/>
              </a:lnSpc>
              <a:spcBef>
                <a:spcPts val="0"/>
              </a:spcBef>
              <a:buAutoNum type="arabicParenR"/>
            </a:pPr>
            <a:r>
              <a:rPr lang="en-US" sz="1800" dirty="0">
                <a:latin typeface="Times New Roman" panose="02020603050405020304" pitchFamily="18" charset="0"/>
                <a:cs typeface="Times New Roman" panose="02020603050405020304" pitchFamily="18" charset="0"/>
              </a:rPr>
              <a:t>What about the Mercury Sun Lagrange Points</a:t>
            </a:r>
          </a:p>
          <a:p>
            <a:pPr marL="574675" lvl="2"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This would give an </a:t>
            </a:r>
            <a:r>
              <a:rPr lang="en-US" sz="1600" dirty="0">
                <a:solidFill>
                  <a:srgbClr val="FFC000"/>
                </a:solidFill>
                <a:latin typeface="Arial Black" panose="020B0A04020102020204" pitchFamily="34" charset="0"/>
                <a:cs typeface="Times New Roman" panose="02020603050405020304" pitchFamily="18" charset="0"/>
              </a:rPr>
              <a:t>LCARS</a:t>
            </a:r>
            <a:r>
              <a:rPr lang="en-US" sz="1600" dirty="0">
                <a:latin typeface="Times New Roman" panose="02020603050405020304" pitchFamily="18" charset="0"/>
                <a:cs typeface="Times New Roman" panose="02020603050405020304" pitchFamily="18" charset="0"/>
              </a:rPr>
              <a:t> </a:t>
            </a:r>
            <a:r>
              <a:rPr lang="en-US" sz="1600" dirty="0">
                <a:solidFill>
                  <a:srgbClr val="FFC000"/>
                </a:solidFill>
                <a:latin typeface="Times New Roman" panose="02020603050405020304" pitchFamily="18" charset="0"/>
                <a:cs typeface="Times New Roman" panose="02020603050405020304" pitchFamily="18" charset="0"/>
              </a:rPr>
              <a:t>Array </a:t>
            </a:r>
            <a:r>
              <a:rPr lang="en-US" sz="1600" dirty="0">
                <a:latin typeface="Times New Roman" panose="02020603050405020304" pitchFamily="18" charset="0"/>
                <a:cs typeface="Times New Roman" panose="02020603050405020304" pitchFamily="18" charset="0"/>
              </a:rPr>
              <a:t>Solar Observatory at 0.3 AU (near the current Solar Orbiter distance)</a:t>
            </a:r>
          </a:p>
          <a:p>
            <a:pPr marL="574675" lvl="2" indent="0">
              <a:lnSpc>
                <a:spcPct val="100000"/>
              </a:lnSpc>
              <a:spcBef>
                <a:spcPts val="0"/>
              </a:spcBef>
              <a:buNone/>
            </a:pPr>
            <a:endParaRPr lang="en-US" sz="1600" dirty="0">
              <a:latin typeface="Times New Roman" panose="02020603050405020304" pitchFamily="18" charset="0"/>
              <a:cs typeface="Times New Roman" panose="02020603050405020304" pitchFamily="18" charset="0"/>
            </a:endParaRPr>
          </a:p>
          <a:p>
            <a:pPr marL="574675" lvl="2" indent="0">
              <a:lnSpc>
                <a:spcPct val="100000"/>
              </a:lnSpc>
              <a:spcBef>
                <a:spcPts val="0"/>
              </a:spcBef>
              <a:buNone/>
            </a:pPr>
            <a:r>
              <a:rPr lang="en-US" sz="1600" dirty="0">
                <a:latin typeface="Times New Roman" panose="02020603050405020304" pitchFamily="18" charset="0"/>
                <a:cs typeface="Times New Roman" panose="02020603050405020304" pitchFamily="18" charset="0"/>
              </a:rPr>
              <a:t>The enhancement to direct and immediate measurement of the in-situ Space Weather would greatly increase the predictive powers of the Space Weather Modeling systems</a:t>
            </a:r>
          </a:p>
          <a:p>
            <a:pPr marL="460375" lvl="1" indent="-342900">
              <a:lnSpc>
                <a:spcPct val="100000"/>
              </a:lnSpc>
              <a:spcBef>
                <a:spcPts val="0"/>
              </a:spcBef>
              <a:buAutoNum type="arabicParenR"/>
            </a:pPr>
            <a:r>
              <a:rPr lang="en-US" sz="1800" dirty="0">
                <a:latin typeface="Times New Roman" panose="02020603050405020304" pitchFamily="18" charset="0"/>
                <a:cs typeface="Times New Roman" panose="02020603050405020304" pitchFamily="18" charset="0"/>
              </a:rPr>
              <a:t>What about Jupiter, Saturn, Uranus, or Neptune?</a:t>
            </a:r>
            <a:endParaRPr lang="en-US" sz="1600" dirty="0">
              <a:latin typeface="Times New Roman" panose="02020603050405020304" pitchFamily="18" charset="0"/>
              <a:cs typeface="Times New Roman" panose="02020603050405020304" pitchFamily="18" charset="0"/>
            </a:endParaRPr>
          </a:p>
        </p:txBody>
      </p:sp>
      <p:sp>
        <p:nvSpPr>
          <p:cNvPr id="7" name="Title 1">
            <a:extLst>
              <a:ext uri="{FF2B5EF4-FFF2-40B4-BE49-F238E27FC236}">
                <a16:creationId xmlns:a16="http://schemas.microsoft.com/office/drawing/2014/main" id="{06F776C8-DA43-E75C-C3E2-DD3311BF3B54}"/>
              </a:ext>
            </a:extLst>
          </p:cNvPr>
          <p:cNvSpPr txBox="1">
            <a:spLocks/>
          </p:cNvSpPr>
          <p:nvPr/>
        </p:nvSpPr>
        <p:spPr>
          <a:xfrm>
            <a:off x="0" y="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Black" panose="020B0A04020102020204" pitchFamily="34" charset="0"/>
              </a:rPr>
              <a:t>LCARS </a:t>
            </a:r>
            <a:r>
              <a:rPr lang="en-US" dirty="0">
                <a:solidFill>
                  <a:srgbClr val="FFC000"/>
                </a:solidFill>
                <a:latin typeface="Times New Roman" panose="02020603050405020304" pitchFamily="18" charset="0"/>
                <a:cs typeface="Times New Roman" panose="02020603050405020304" pitchFamily="18" charset="0"/>
              </a:rPr>
              <a:t>Array – The Future</a:t>
            </a:r>
            <a:endParaRPr lang="en-US" dirty="0">
              <a:solidFill>
                <a:srgbClr val="E21C92"/>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1F012077-34D4-FC3E-E48D-9E44486CA448}"/>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10</a:t>
            </a:fld>
            <a:r>
              <a:rPr lang="en-US" dirty="0">
                <a:latin typeface="Times New Roman" panose="02020603050405020304" pitchFamily="18" charset="0"/>
                <a:cs typeface="Times New Roman" panose="02020603050405020304" pitchFamily="18" charset="0"/>
              </a:rPr>
              <a:t> -</a:t>
            </a:r>
          </a:p>
        </p:txBody>
      </p:sp>
      <p:pic>
        <p:nvPicPr>
          <p:cNvPr id="4" name="Picture 3" descr="A picture containing text, wire, dark, light&#10;&#10;Description automatically generated">
            <a:extLst>
              <a:ext uri="{FF2B5EF4-FFF2-40B4-BE49-F238E27FC236}">
                <a16:creationId xmlns:a16="http://schemas.microsoft.com/office/drawing/2014/main" id="{0C4A6D8C-307F-6D1C-E6D0-62D4406DA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93300" y="599763"/>
            <a:ext cx="6549560" cy="6258237"/>
          </a:xfrm>
          <a:prstGeom prst="rect">
            <a:avLst/>
          </a:prstGeom>
        </p:spPr>
      </p:pic>
    </p:spTree>
    <p:extLst>
      <p:ext uri="{BB962C8B-B14F-4D97-AF65-F5344CB8AC3E}">
        <p14:creationId xmlns:p14="http://schemas.microsoft.com/office/powerpoint/2010/main" val="100469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11" end="11"/>
                                            </p:txEl>
                                          </p:spTgt>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7A6FC7-54F4-5530-D6E2-9C369849EE27}"/>
            </a:ext>
          </a:extLst>
        </p:cNvPr>
        <p:cNvGrpSpPr/>
        <p:nvPr/>
      </p:nvGrpSpPr>
      <p:grpSpPr>
        <a:xfrm>
          <a:off x="0" y="0"/>
          <a:ext cx="0" cy="0"/>
          <a:chOff x="0" y="0"/>
          <a:chExt cx="0" cy="0"/>
        </a:xfrm>
      </p:grpSpPr>
      <p:pic>
        <p:nvPicPr>
          <p:cNvPr id="33" name="Picture 32" descr="A white round object with a black pole and a black and white circle&#10;&#10;Description automatically generated with medium confidence">
            <a:extLst>
              <a:ext uri="{FF2B5EF4-FFF2-40B4-BE49-F238E27FC236}">
                <a16:creationId xmlns:a16="http://schemas.microsoft.com/office/drawing/2014/main" id="{E8DA7D17-52E7-91F1-FF45-D6C0F6D276A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2359232" y="698954"/>
            <a:ext cx="7697220" cy="5772914"/>
          </a:xfrm>
          <a:prstGeom prst="rect">
            <a:avLst/>
          </a:prstGeom>
        </p:spPr>
      </p:pic>
      <p:sp>
        <p:nvSpPr>
          <p:cNvPr id="2" name="Title 1">
            <a:extLst>
              <a:ext uri="{FF2B5EF4-FFF2-40B4-BE49-F238E27FC236}">
                <a16:creationId xmlns:a16="http://schemas.microsoft.com/office/drawing/2014/main" id="{D1270258-6F52-CD91-83F4-9D3DBFF6DCE3}"/>
              </a:ext>
            </a:extLst>
          </p:cNvPr>
          <p:cNvSpPr>
            <a:spLocks noGrp="1"/>
          </p:cNvSpPr>
          <p:nvPr>
            <p:ph type="title"/>
          </p:nvPr>
        </p:nvSpPr>
        <p:spPr>
          <a:xfrm>
            <a:off x="-9230" y="242697"/>
            <a:ext cx="12192000" cy="1046163"/>
          </a:xfrm>
        </p:spPr>
        <p:txBody>
          <a:bodyPr>
            <a:normAutofit fontScale="90000"/>
          </a:bodyPr>
          <a:lstStyle/>
          <a:p>
            <a:pPr algn="ctr"/>
            <a:r>
              <a:rPr lang="en-US" dirty="0">
                <a:solidFill>
                  <a:srgbClr val="FFC000"/>
                </a:solidFill>
                <a:latin typeface="Arial Black" panose="020B0A04020102020204" pitchFamily="34" charset="0"/>
                <a:cs typeface="Times New Roman" panose="02020603050405020304" pitchFamily="18" charset="0"/>
              </a:rPr>
              <a:t>LCARS</a:t>
            </a:r>
            <a:r>
              <a:rPr lang="en-US" dirty="0">
                <a:solidFill>
                  <a:srgbClr val="FFC000"/>
                </a:solidFill>
                <a:latin typeface="Times New Roman" panose="02020603050405020304" pitchFamily="18" charset="0"/>
                <a:cs typeface="Times New Roman" panose="02020603050405020304" pitchFamily="18" charset="0"/>
              </a:rPr>
              <a:t> Array website and Publications</a:t>
            </a:r>
            <a:br>
              <a:rPr lang="en-US" dirty="0">
                <a:solidFill>
                  <a:srgbClr val="FFC000"/>
                </a:solidFill>
                <a:latin typeface="Times New Roman" panose="02020603050405020304" pitchFamily="18" charset="0"/>
                <a:cs typeface="Times New Roman" panose="02020603050405020304" pitchFamily="18" charset="0"/>
              </a:rPr>
            </a:br>
            <a:r>
              <a:rPr lang="en-US" dirty="0">
                <a:solidFill>
                  <a:srgbClr val="FFC000"/>
                </a:solidFill>
                <a:latin typeface="Arial Black" panose="020B0A040201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https://LCARS.FTecs.com</a:t>
            </a:r>
            <a:r>
              <a:rPr lang="en-US" dirty="0">
                <a:solidFill>
                  <a:srgbClr val="FFC000"/>
                </a:solidFill>
                <a:latin typeface="Arial Black" panose="020B0A04020102020204" pitchFamily="34" charset="0"/>
                <a:cs typeface="Times New Roman" panose="02020603050405020304" pitchFamily="18" charset="0"/>
              </a:rPr>
              <a:t> </a:t>
            </a:r>
          </a:p>
        </p:txBody>
      </p:sp>
      <p:sp>
        <p:nvSpPr>
          <p:cNvPr id="4" name="TextBox 3">
            <a:extLst>
              <a:ext uri="{FF2B5EF4-FFF2-40B4-BE49-F238E27FC236}">
                <a16:creationId xmlns:a16="http://schemas.microsoft.com/office/drawing/2014/main" id="{160D46E5-9A99-3656-D9D5-7E0296B68501}"/>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2</a:t>
            </a:fld>
            <a:r>
              <a:rPr lang="en-US" dirty="0">
                <a:latin typeface="Times New Roman" panose="02020603050405020304" pitchFamily="18" charset="0"/>
                <a:cs typeface="Times New Roman" panose="02020603050405020304" pitchFamily="18" charset="0"/>
              </a:rPr>
              <a:t> -</a:t>
            </a:r>
          </a:p>
        </p:txBody>
      </p:sp>
      <p:grpSp>
        <p:nvGrpSpPr>
          <p:cNvPr id="31" name="Group 30">
            <a:extLst>
              <a:ext uri="{FF2B5EF4-FFF2-40B4-BE49-F238E27FC236}">
                <a16:creationId xmlns:a16="http://schemas.microsoft.com/office/drawing/2014/main" id="{68153F7A-0F75-A135-3B14-A5315927A154}"/>
              </a:ext>
            </a:extLst>
          </p:cNvPr>
          <p:cNvGrpSpPr/>
          <p:nvPr/>
        </p:nvGrpSpPr>
        <p:grpSpPr>
          <a:xfrm>
            <a:off x="1013469" y="1469917"/>
            <a:ext cx="9654531" cy="4578196"/>
            <a:chOff x="886469" y="1005961"/>
            <a:chExt cx="9654531" cy="4578196"/>
          </a:xfrm>
        </p:grpSpPr>
        <p:sp>
          <p:nvSpPr>
            <p:cNvPr id="19" name="TextBox 18">
              <a:extLst>
                <a:ext uri="{FF2B5EF4-FFF2-40B4-BE49-F238E27FC236}">
                  <a16:creationId xmlns:a16="http://schemas.microsoft.com/office/drawing/2014/main" id="{8A21649E-B21E-7C60-CAD4-58CBE63FCB41}"/>
                </a:ext>
              </a:extLst>
            </p:cNvPr>
            <p:cNvSpPr txBox="1"/>
            <p:nvPr/>
          </p:nvSpPr>
          <p:spPr>
            <a:xfrm>
              <a:off x="886469" y="1005961"/>
              <a:ext cx="9654531" cy="2862322"/>
            </a:xfrm>
            <a:prstGeom prst="rect">
              <a:avLst/>
            </a:prstGeom>
            <a:noFill/>
          </p:spPr>
          <p:txBody>
            <a:bodyPr wrap="square" rtlCol="0">
              <a:spAutoFit/>
            </a:bodyPr>
            <a:lstStyle/>
            <a:p>
              <a:r>
                <a:rPr lang="en-US" sz="2000" dirty="0">
                  <a:solidFill>
                    <a:srgbClr val="BF9000"/>
                  </a:solidFill>
                  <a:latin typeface="Times New Roman" panose="02020603050405020304" pitchFamily="18" charset="0"/>
                  <a:cs typeface="Times New Roman" panose="02020603050405020304" pitchFamily="18" charset="0"/>
                </a:rPr>
                <a:t>Decadal White Paper	    	AGU 2022 Poster			AGU 2023 Poster              </a:t>
              </a: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endParaRPr lang="en-US" sz="2000" dirty="0">
                <a:solidFill>
                  <a:srgbClr val="BF9000"/>
                </a:solidFill>
                <a:latin typeface="Times New Roman" panose="02020603050405020304" pitchFamily="18" charset="0"/>
                <a:cs typeface="Times New Roman" panose="02020603050405020304" pitchFamily="18" charset="0"/>
              </a:endParaRPr>
            </a:p>
            <a:p>
              <a:r>
                <a:rPr lang="en-US" sz="2000" dirty="0">
                  <a:solidFill>
                    <a:srgbClr val="BF9000"/>
                  </a:solidFill>
                  <a:latin typeface="Times New Roman" panose="02020603050405020304" pitchFamily="18" charset="0"/>
                  <a:cs typeface="Times New Roman" panose="02020603050405020304" pitchFamily="18" charset="0"/>
                </a:rPr>
                <a:t>		AGU 2024 Poster			LCARS Website</a:t>
              </a:r>
            </a:p>
          </p:txBody>
        </p:sp>
        <p:pic>
          <p:nvPicPr>
            <p:cNvPr id="22" name="Picture 21" descr="A qr code with blue squares&#10;&#10;Description automatically generated">
              <a:extLst>
                <a:ext uri="{FF2B5EF4-FFF2-40B4-BE49-F238E27FC236}">
                  <a16:creationId xmlns:a16="http://schemas.microsoft.com/office/drawing/2014/main" id="{7C8142B5-AB77-0BC6-8A13-CB94CA756C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52371" y="1406071"/>
              <a:ext cx="1716843" cy="1716843"/>
            </a:xfrm>
            <a:prstGeom prst="rect">
              <a:avLst/>
            </a:prstGeom>
          </p:spPr>
        </p:pic>
        <p:pic>
          <p:nvPicPr>
            <p:cNvPr id="24" name="Picture 23" descr="A qr code with blue squares&#10;&#10;Description automatically generated">
              <a:extLst>
                <a:ext uri="{FF2B5EF4-FFF2-40B4-BE49-F238E27FC236}">
                  <a16:creationId xmlns:a16="http://schemas.microsoft.com/office/drawing/2014/main" id="{67BC1A78-EDBA-896C-89BE-4A139F8143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2490" y="1406071"/>
              <a:ext cx="1716843" cy="1716843"/>
            </a:xfrm>
            <a:prstGeom prst="rect">
              <a:avLst/>
            </a:prstGeom>
          </p:spPr>
        </p:pic>
        <p:pic>
          <p:nvPicPr>
            <p:cNvPr id="26" name="Picture 25" descr="A qr code with blue squares&#10;&#10;Description automatically generated">
              <a:extLst>
                <a:ext uri="{FF2B5EF4-FFF2-40B4-BE49-F238E27FC236}">
                  <a16:creationId xmlns:a16="http://schemas.microsoft.com/office/drawing/2014/main" id="{232DDE03-AB6B-1AF0-F7CE-E21B23D455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212609" y="1406071"/>
              <a:ext cx="1716843" cy="1716843"/>
            </a:xfrm>
            <a:prstGeom prst="rect">
              <a:avLst/>
            </a:prstGeom>
          </p:spPr>
        </p:pic>
        <p:pic>
          <p:nvPicPr>
            <p:cNvPr id="28" name="Picture 27" descr="A qr code with blue squares&#10;&#10;Description automatically generated">
              <a:extLst>
                <a:ext uri="{FF2B5EF4-FFF2-40B4-BE49-F238E27FC236}">
                  <a16:creationId xmlns:a16="http://schemas.microsoft.com/office/drawing/2014/main" id="{8A2688E4-E1F3-B8D6-037D-53A22A256A6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869214" y="3867314"/>
              <a:ext cx="1716843" cy="1716843"/>
            </a:xfrm>
            <a:prstGeom prst="rect">
              <a:avLst/>
            </a:prstGeom>
          </p:spPr>
        </p:pic>
        <p:pic>
          <p:nvPicPr>
            <p:cNvPr id="30" name="Picture 29" descr="A qr code with circles and dots&#10;&#10;Description automatically generated">
              <a:extLst>
                <a:ext uri="{FF2B5EF4-FFF2-40B4-BE49-F238E27FC236}">
                  <a16:creationId xmlns:a16="http://schemas.microsoft.com/office/drawing/2014/main" id="{F973C1F9-72DA-A4D1-8712-1B7F6A83DCE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52870" y="3867313"/>
              <a:ext cx="1716843" cy="1716843"/>
            </a:xfrm>
            <a:prstGeom prst="rect">
              <a:avLst/>
            </a:prstGeom>
          </p:spPr>
        </p:pic>
      </p:grpSp>
    </p:spTree>
    <p:extLst>
      <p:ext uri="{BB962C8B-B14F-4D97-AF65-F5344CB8AC3E}">
        <p14:creationId xmlns:p14="http://schemas.microsoft.com/office/powerpoint/2010/main" val="16484210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star, close&#10;&#10;Description automatically generated">
            <a:extLst>
              <a:ext uri="{FF2B5EF4-FFF2-40B4-BE49-F238E27FC236}">
                <a16:creationId xmlns:a16="http://schemas.microsoft.com/office/drawing/2014/main" id="{D3FAF231-7C5B-5A66-5B75-C34E5A1346D8}"/>
              </a:ext>
            </a:extLst>
          </p:cNvPr>
          <p:cNvPicPr>
            <a:picLocks noChangeAspect="1"/>
          </p:cNvPicPr>
          <p:nvPr/>
        </p:nvPicPr>
        <p:blipFill>
          <a:blip r:embed="rId2">
            <a:alphaModFix amt="14000"/>
            <a:extLst>
              <a:ext uri="{28A0092B-C50C-407E-A947-70E740481C1C}">
                <a14:useLocalDpi xmlns:a14="http://schemas.microsoft.com/office/drawing/2010/main" val="0"/>
              </a:ext>
            </a:extLst>
          </a:blip>
          <a:stretch>
            <a:fillRect/>
          </a:stretch>
        </p:blipFill>
        <p:spPr>
          <a:xfrm>
            <a:off x="0" y="4580"/>
            <a:ext cx="12192000" cy="6853420"/>
          </a:xfrm>
          <a:prstGeom prst="rect">
            <a:avLst/>
          </a:prstGeom>
          <a:effectLst/>
        </p:spPr>
      </p:pic>
      <p:sp>
        <p:nvSpPr>
          <p:cNvPr id="3" name="Content Placeholder 2">
            <a:extLst>
              <a:ext uri="{FF2B5EF4-FFF2-40B4-BE49-F238E27FC236}">
                <a16:creationId xmlns:a16="http://schemas.microsoft.com/office/drawing/2014/main" id="{D7AB032C-8232-0EDF-07E6-1890DA55E88F}"/>
              </a:ext>
            </a:extLst>
          </p:cNvPr>
          <p:cNvSpPr>
            <a:spLocks noGrp="1"/>
          </p:cNvSpPr>
          <p:nvPr>
            <p:ph idx="1"/>
          </p:nvPr>
        </p:nvSpPr>
        <p:spPr>
          <a:xfrm>
            <a:off x="165100" y="1036321"/>
            <a:ext cx="11861800" cy="624547"/>
          </a:xfrm>
        </p:spPr>
        <p:txBody>
          <a:bodyPr>
            <a:normAutofit fontScale="85000" lnSpcReduction="20000"/>
          </a:bodyPr>
          <a:lstStyle/>
          <a:p>
            <a:pPr marL="0" indent="0" algn="ctr">
              <a:buNone/>
            </a:pPr>
            <a:r>
              <a:rPr lang="en-US" dirty="0">
                <a:latin typeface="Times New Roman" panose="02020603050405020304" pitchFamily="18" charset="0"/>
                <a:cs typeface="Times New Roman" panose="02020603050405020304" pitchFamily="18" charset="0"/>
              </a:rPr>
              <a:t>In 2020 Dr. Nicola Fox held the NASA’s Heliophysics 2050 Workshop’s </a:t>
            </a:r>
            <a:br>
              <a:rPr lang="en-US" dirty="0">
                <a:latin typeface="Times New Roman" panose="02020603050405020304" pitchFamily="18" charset="0"/>
                <a:cs typeface="Times New Roman" panose="02020603050405020304" pitchFamily="18" charset="0"/>
              </a:rPr>
            </a:br>
            <a:r>
              <a:rPr lang="en-US" dirty="0">
                <a:latin typeface="Times New Roman" panose="02020603050405020304" pitchFamily="18" charset="0"/>
                <a:cs typeface="Times New Roman" panose="02020603050405020304" pitchFamily="18" charset="0"/>
              </a:rPr>
              <a:t>and asked the question:</a:t>
            </a:r>
          </a:p>
          <a:p>
            <a:endParaRPr lang="en-US" dirty="0">
              <a:latin typeface="Times New Roman" panose="02020603050405020304" pitchFamily="18" charset="0"/>
              <a:cs typeface="Times New Roman" panose="02020603050405020304" pitchFamily="18" charset="0"/>
            </a:endParaRPr>
          </a:p>
          <a:p>
            <a:endParaRPr lang="en-US" dirty="0"/>
          </a:p>
          <a:p>
            <a:endParaRPr lang="en-US" dirty="0"/>
          </a:p>
        </p:txBody>
      </p:sp>
      <p:sp>
        <p:nvSpPr>
          <p:cNvPr id="6" name="TextBox 5">
            <a:extLst>
              <a:ext uri="{FF2B5EF4-FFF2-40B4-BE49-F238E27FC236}">
                <a16:creationId xmlns:a16="http://schemas.microsoft.com/office/drawing/2014/main" id="{4D910E8E-26D2-10B2-92A6-5A33EDE92E3D}"/>
              </a:ext>
            </a:extLst>
          </p:cNvPr>
          <p:cNvSpPr txBox="1"/>
          <p:nvPr/>
        </p:nvSpPr>
        <p:spPr>
          <a:xfrm>
            <a:off x="1432755" y="1807064"/>
            <a:ext cx="9223522" cy="954107"/>
          </a:xfrm>
          <a:prstGeom prst="rect">
            <a:avLst/>
          </a:prstGeom>
          <a:ln>
            <a:solidFill>
              <a:srgbClr val="FFC000"/>
            </a:solidFill>
          </a:ln>
          <a:effectLst>
            <a:glow rad="127000">
              <a:schemeClr val="accent4">
                <a:lumMod val="50000"/>
              </a:schemeClr>
            </a:glow>
          </a:effectLst>
        </p:spPr>
        <p:style>
          <a:lnRef idx="0">
            <a:scrgbClr r="0" g="0" b="0"/>
          </a:lnRef>
          <a:fillRef idx="1003">
            <a:schemeClr val="dk1"/>
          </a:fillRef>
          <a:effectRef idx="0">
            <a:scrgbClr r="0" g="0" b="0"/>
          </a:effectRef>
          <a:fontRef idx="major"/>
        </p:style>
        <p:txBody>
          <a:bodyPr wrap="square" rtlCol="0">
            <a:spAutoFit/>
          </a:bodyPr>
          <a:lstStyle/>
          <a:p>
            <a:pPr algn="ctr"/>
            <a:r>
              <a:rPr lang="en-US" sz="2800" b="1" dirty="0">
                <a:solidFill>
                  <a:srgbClr val="FFC000"/>
                </a:solidFill>
                <a:latin typeface="Times New Roman" panose="02020603050405020304" pitchFamily="18" charset="0"/>
                <a:cs typeface="Times New Roman" panose="02020603050405020304" pitchFamily="18" charset="0"/>
              </a:rPr>
              <a:t>What should Humanities Space Exploration and Expansion into the Solar System look like by the year 2050?</a:t>
            </a:r>
          </a:p>
        </p:txBody>
      </p:sp>
      <p:sp>
        <p:nvSpPr>
          <p:cNvPr id="7" name="Title 1">
            <a:extLst>
              <a:ext uri="{FF2B5EF4-FFF2-40B4-BE49-F238E27FC236}">
                <a16:creationId xmlns:a16="http://schemas.microsoft.com/office/drawing/2014/main" id="{06F776C8-DA43-E75C-C3E2-DD3311BF3B54}"/>
              </a:ext>
            </a:extLst>
          </p:cNvPr>
          <p:cNvSpPr txBox="1">
            <a:spLocks/>
          </p:cNvSpPr>
          <p:nvPr/>
        </p:nvSpPr>
        <p:spPr>
          <a:xfrm>
            <a:off x="9228" y="-9842"/>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Black" panose="020B0A04020102020204" pitchFamily="34" charset="0"/>
              </a:rPr>
              <a:t>LCARS </a:t>
            </a:r>
            <a:r>
              <a:rPr lang="en-US" dirty="0">
                <a:solidFill>
                  <a:srgbClr val="FFC000"/>
                </a:solidFill>
                <a:latin typeface="Times New Roman" panose="02020603050405020304" pitchFamily="18" charset="0"/>
                <a:cs typeface="Times New Roman" panose="02020603050405020304" pitchFamily="18" charset="0"/>
              </a:rPr>
              <a:t>Array Vision Driving Question</a:t>
            </a:r>
            <a:endParaRPr lang="en-US" dirty="0">
              <a:solidFill>
                <a:schemeClr val="accent4">
                  <a:lumMod val="75000"/>
                </a:schemeClr>
              </a:solidFill>
              <a:latin typeface="Arial Black" panose="020B0A04020102020204" pitchFamily="34" charset="0"/>
            </a:endParaRPr>
          </a:p>
        </p:txBody>
      </p:sp>
      <p:sp>
        <p:nvSpPr>
          <p:cNvPr id="2" name="TextBox 1">
            <a:extLst>
              <a:ext uri="{FF2B5EF4-FFF2-40B4-BE49-F238E27FC236}">
                <a16:creationId xmlns:a16="http://schemas.microsoft.com/office/drawing/2014/main" id="{23C88BE9-AFB8-BDD6-7951-2E6DAA6E4536}"/>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3</a:t>
            </a:fld>
            <a:r>
              <a:rPr lang="en-US" dirty="0">
                <a:latin typeface="Times New Roman" panose="02020603050405020304" pitchFamily="18" charset="0"/>
                <a:cs typeface="Times New Roman" panose="02020603050405020304" pitchFamily="18" charset="0"/>
              </a:rPr>
              <a:t> -</a:t>
            </a:r>
          </a:p>
        </p:txBody>
      </p:sp>
      <p:sp>
        <p:nvSpPr>
          <p:cNvPr id="4" name="Content Placeholder 2">
            <a:extLst>
              <a:ext uri="{FF2B5EF4-FFF2-40B4-BE49-F238E27FC236}">
                <a16:creationId xmlns:a16="http://schemas.microsoft.com/office/drawing/2014/main" id="{A4FB2F7B-EFFA-52F9-E655-E482D8CCE142}"/>
              </a:ext>
            </a:extLst>
          </p:cNvPr>
          <p:cNvSpPr txBox="1">
            <a:spLocks/>
          </p:cNvSpPr>
          <p:nvPr/>
        </p:nvSpPr>
        <p:spPr>
          <a:xfrm>
            <a:off x="113616" y="3248673"/>
            <a:ext cx="11861800" cy="2913367"/>
          </a:xfrm>
          <a:prstGeom prst="rect">
            <a:avLst/>
          </a:prstGeom>
          <a:solidFill>
            <a:schemeClr val="bg1">
              <a:alpha val="51000"/>
            </a:schemeClr>
          </a:solid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dirty="0">
                <a:latin typeface="Times New Roman" panose="02020603050405020304" pitchFamily="18" charset="0"/>
                <a:cs typeface="Times New Roman" panose="02020603050405020304" pitchFamily="18" charset="0"/>
                <a:sym typeface="Wingdings" panose="05000000000000000000" pitchFamily="2" charset="2"/>
              </a:rPr>
              <a:t>Assumptions:   </a:t>
            </a:r>
            <a:r>
              <a:rPr lang="en-US" sz="3600" dirty="0">
                <a:latin typeface="Times New Roman" panose="02020603050405020304" pitchFamily="18" charset="0"/>
                <a:cs typeface="Times New Roman" panose="02020603050405020304" pitchFamily="18" charset="0"/>
              </a:rPr>
              <a:t>By the year 2050 there will be</a:t>
            </a:r>
            <a:r>
              <a:rPr lang="en-US" dirty="0">
                <a:latin typeface="Times New Roman" panose="02020603050405020304" pitchFamily="18" charset="0"/>
                <a:cs typeface="Times New Roman" panose="02020603050405020304" pitchFamily="18" charset="0"/>
                <a:sym typeface="Wingdings" panose="05000000000000000000" pitchFamily="2" charset="2"/>
              </a:rPr>
              <a:t>  </a:t>
            </a:r>
            <a:endParaRPr lang="en-US" dirty="0">
              <a:latin typeface="Times New Roman" panose="02020603050405020304" pitchFamily="18" charset="0"/>
              <a:cs typeface="Times New Roman" panose="02020603050405020304" pitchFamily="18" charset="0"/>
            </a:endParaRPr>
          </a:p>
          <a:p>
            <a:pPr marL="457200" lvl="1" indent="0" algn="ctr">
              <a:buFont typeface="Arial" panose="020B0604020202020204" pitchFamily="34" charset="0"/>
              <a:buNone/>
            </a:pPr>
            <a:r>
              <a:rPr lang="en-US" dirty="0">
                <a:gradFill>
                  <a:gsLst>
                    <a:gs pos="0">
                      <a:schemeClr val="tx1">
                        <a:lumMod val="95000"/>
                      </a:schemeClr>
                    </a:gs>
                    <a:gs pos="50000">
                      <a:schemeClr val="tx1">
                        <a:lumMod val="65000"/>
                      </a:schemeClr>
                    </a:gs>
                    <a:gs pos="100000">
                      <a:schemeClr val="tx2">
                        <a:lumMod val="50000"/>
                      </a:schemeClr>
                    </a:gs>
                  </a:gsLst>
                  <a:lin ang="5400000" scaled="0"/>
                </a:gradFill>
                <a:latin typeface="Times New Roman" panose="02020603050405020304" pitchFamily="18" charset="0"/>
                <a:cs typeface="Times New Roman" panose="02020603050405020304" pitchFamily="18" charset="0"/>
              </a:rPr>
              <a:t>A Lunar Base with extensive communications capabilities</a:t>
            </a:r>
          </a:p>
          <a:p>
            <a:pPr marL="457200" lvl="1" indent="0" algn="ctr">
              <a:buFont typeface="Arial" panose="020B0604020202020204" pitchFamily="34" charset="0"/>
              <a:buNone/>
            </a:pPr>
            <a:r>
              <a:rPr lang="en-US" dirty="0">
                <a:gradFill>
                  <a:gsLst>
                    <a:gs pos="0">
                      <a:srgbClr val="FF5757"/>
                    </a:gs>
                    <a:gs pos="50000">
                      <a:srgbClr val="FF0000"/>
                    </a:gs>
                    <a:gs pos="100000">
                      <a:srgbClr val="C00000"/>
                    </a:gs>
                  </a:gsLst>
                  <a:lin ang="5400000" scaled="0"/>
                </a:gradFill>
                <a:latin typeface="Times New Roman" panose="02020603050405020304" pitchFamily="18" charset="0"/>
                <a:cs typeface="Times New Roman" panose="02020603050405020304" pitchFamily="18" charset="0"/>
              </a:rPr>
              <a:t>Humans on Mars – and since they won’t be coming back, we call that a </a:t>
            </a:r>
            <a:r>
              <a:rPr lang="en-US" b="1" dirty="0">
                <a:gradFill>
                  <a:gsLst>
                    <a:gs pos="0">
                      <a:srgbClr val="FF5757"/>
                    </a:gs>
                    <a:gs pos="50000">
                      <a:srgbClr val="FF0000"/>
                    </a:gs>
                    <a:gs pos="100000">
                      <a:srgbClr val="C00000"/>
                    </a:gs>
                  </a:gsLst>
                  <a:lin ang="5400000" scaled="0"/>
                </a:gradFill>
                <a:latin typeface="Times New Roman" panose="02020603050405020304" pitchFamily="18" charset="0"/>
                <a:cs typeface="Times New Roman" panose="02020603050405020304" pitchFamily="18" charset="0"/>
              </a:rPr>
              <a:t>Base</a:t>
            </a:r>
            <a:r>
              <a:rPr lang="en-US" dirty="0">
                <a:gradFill>
                  <a:gsLst>
                    <a:gs pos="0">
                      <a:srgbClr val="FF5757"/>
                    </a:gs>
                    <a:gs pos="50000">
                      <a:srgbClr val="FF0000"/>
                    </a:gs>
                    <a:gs pos="100000">
                      <a:srgbClr val="C00000"/>
                    </a:gs>
                  </a:gsLst>
                  <a:lin ang="5400000" scaled="0"/>
                </a:gradFill>
                <a:latin typeface="Times New Roman" panose="02020603050405020304" pitchFamily="18" charset="0"/>
                <a:cs typeface="Times New Roman" panose="02020603050405020304" pitchFamily="18" charset="0"/>
              </a:rPr>
              <a:t>!</a:t>
            </a:r>
          </a:p>
          <a:p>
            <a:pPr marL="457200" lvl="1" indent="0" algn="ctr">
              <a:buFont typeface="Arial" panose="020B0604020202020204" pitchFamily="34" charset="0"/>
              <a:buNone/>
            </a:pP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Significant expansion of NASAs </a:t>
            </a:r>
            <a:r>
              <a:rPr lang="en-US" dirty="0" err="1">
                <a:solidFill>
                  <a:schemeClr val="accent5">
                    <a:lumMod val="60000"/>
                    <a:lumOff val="40000"/>
                  </a:schemeClr>
                </a:solidFill>
                <a:latin typeface="Times New Roman" panose="02020603050405020304" pitchFamily="18" charset="0"/>
                <a:cs typeface="Times New Roman" panose="02020603050405020304" pitchFamily="18" charset="0"/>
              </a:rPr>
              <a:t>Heliophysics</a:t>
            </a:r>
            <a:r>
              <a:rPr lang="en-US" dirty="0">
                <a:solidFill>
                  <a:schemeClr val="accent5">
                    <a:lumMod val="60000"/>
                    <a:lumOff val="40000"/>
                  </a:schemeClr>
                </a:solidFill>
                <a:latin typeface="Times New Roman" panose="02020603050405020304" pitchFamily="18" charset="0"/>
                <a:cs typeface="Times New Roman" panose="02020603050405020304" pitchFamily="18" charset="0"/>
              </a:rPr>
              <a:t> System Observatory by sending multiple different spacecraft to the outer planets, to Mars, to the Asteroid belts, etc.</a:t>
            </a:r>
          </a:p>
          <a:p>
            <a:pPr marL="457200" lvl="1" indent="0" algn="ctr">
              <a:buFont typeface="Arial" panose="020B0604020202020204" pitchFamily="34" charset="0"/>
              <a:buNone/>
            </a:pPr>
            <a:r>
              <a:rPr lang="en-US" dirty="0">
                <a:solidFill>
                  <a:schemeClr val="accent6">
                    <a:lumMod val="60000"/>
                    <a:lumOff val="40000"/>
                  </a:schemeClr>
                </a:solidFill>
                <a:latin typeface="Times New Roman" panose="02020603050405020304" pitchFamily="18" charset="0"/>
                <a:cs typeface="Times New Roman" panose="02020603050405020304" pitchFamily="18" charset="0"/>
              </a:rPr>
              <a:t>Interstellar Probe will be on its way and New Horizons will still be working</a:t>
            </a:r>
          </a:p>
          <a:p>
            <a:pPr lvl="2" algn="ctr"/>
            <a:r>
              <a:rPr lang="en-US" dirty="0">
                <a:solidFill>
                  <a:schemeClr val="accent6">
                    <a:lumMod val="60000"/>
                    <a:lumOff val="40000"/>
                  </a:schemeClr>
                </a:solidFill>
                <a:latin typeface="Times New Roman" panose="02020603050405020304" pitchFamily="18" charset="0"/>
                <a:cs typeface="Times New Roman" panose="02020603050405020304" pitchFamily="18" charset="0"/>
              </a:rPr>
              <a:t>(Note: Voyager unfortunately will be dead in the VLISM)</a:t>
            </a:r>
          </a:p>
        </p:txBody>
      </p:sp>
    </p:spTree>
    <p:extLst>
      <p:ext uri="{BB962C8B-B14F-4D97-AF65-F5344CB8AC3E}">
        <p14:creationId xmlns:p14="http://schemas.microsoft.com/office/powerpoint/2010/main" val="5282852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uiExpand="1" build="p" bldLvl="5"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utdoor object, star, close&#10;&#10;Description automatically generated">
            <a:extLst>
              <a:ext uri="{FF2B5EF4-FFF2-40B4-BE49-F238E27FC236}">
                <a16:creationId xmlns:a16="http://schemas.microsoft.com/office/drawing/2014/main" id="{D3FAF231-7C5B-5A66-5B75-C34E5A1346D8}"/>
              </a:ext>
            </a:extLst>
          </p:cNvPr>
          <p:cNvPicPr>
            <a:picLocks noGrp="1" noRot="1" noChangeAspect="1" noMove="1" noResize="1" noEditPoints="1" noAdjustHandles="1" noChangeArrowheads="1" noChangeShapeType="1" noCrop="1"/>
          </p:cNvPicPr>
          <p:nvPr/>
        </p:nvPicPr>
        <p:blipFill>
          <a:blip r:embed="rId2">
            <a:alphaModFix amt="34000"/>
            <a:extLst>
              <a:ext uri="{28A0092B-C50C-407E-A947-70E740481C1C}">
                <a14:useLocalDpi xmlns:a14="http://schemas.microsoft.com/office/drawing/2010/main" val="0"/>
              </a:ext>
            </a:extLst>
          </a:blip>
          <a:stretch>
            <a:fillRect/>
          </a:stretch>
        </p:blipFill>
        <p:spPr>
          <a:xfrm>
            <a:off x="0" y="4580"/>
            <a:ext cx="12192000" cy="6853420"/>
          </a:xfrm>
          <a:prstGeom prst="rect">
            <a:avLst/>
          </a:prstGeom>
          <a:effectLst/>
        </p:spPr>
      </p:pic>
      <p:sp>
        <p:nvSpPr>
          <p:cNvPr id="3" name="Content Placeholder 2">
            <a:extLst>
              <a:ext uri="{FF2B5EF4-FFF2-40B4-BE49-F238E27FC236}">
                <a16:creationId xmlns:a16="http://schemas.microsoft.com/office/drawing/2014/main" id="{D7AB032C-8232-0EDF-07E6-1890DA55E88F}"/>
              </a:ext>
            </a:extLst>
          </p:cNvPr>
          <p:cNvSpPr>
            <a:spLocks noGrp="1"/>
          </p:cNvSpPr>
          <p:nvPr>
            <p:ph idx="1"/>
          </p:nvPr>
        </p:nvSpPr>
        <p:spPr>
          <a:xfrm>
            <a:off x="165100" y="3952081"/>
            <a:ext cx="11861800" cy="2674271"/>
          </a:xfrm>
          <a:solidFill>
            <a:schemeClr val="bg1">
              <a:alpha val="50000"/>
            </a:schemeClr>
          </a:solidFill>
          <a:effectLst>
            <a:glow rad="101600">
              <a:schemeClr val="accent4">
                <a:satMod val="175000"/>
                <a:alpha val="40000"/>
              </a:schemeClr>
            </a:glow>
          </a:effectLst>
        </p:spPr>
        <p:txBody>
          <a:bodyPr>
            <a:normAutofit fontScale="62500" lnSpcReduction="20000"/>
          </a:bodyPr>
          <a:lstStyle/>
          <a:p>
            <a:pPr marL="0" indent="0">
              <a:buNone/>
            </a:pPr>
            <a:r>
              <a:rPr lang="en-US" sz="3200" b="1" dirty="0">
                <a:solidFill>
                  <a:srgbClr val="FFFF00"/>
                </a:solidFill>
                <a:latin typeface="Times New Roman" panose="02020603050405020304" pitchFamily="18" charset="0"/>
                <a:cs typeface="Times New Roman" panose="02020603050405020304" pitchFamily="18" charset="0"/>
              </a:rPr>
              <a:t>Space weather and Solar Science</a:t>
            </a:r>
          </a:p>
          <a:p>
            <a:pPr lvl="1"/>
            <a:r>
              <a:rPr lang="en-US" sz="2600" dirty="0">
                <a:latin typeface="Times New Roman" panose="02020603050405020304" pitchFamily="18" charset="0"/>
                <a:cs typeface="Times New Roman" panose="02020603050405020304" pitchFamily="18" charset="0"/>
              </a:rPr>
              <a:t>Understanding of The radiation environment in space otherwise called, Space weather, is critical to human exploration</a:t>
            </a:r>
          </a:p>
          <a:p>
            <a:pPr lvl="1"/>
            <a:r>
              <a:rPr lang="en-US" sz="2600" dirty="0">
                <a:latin typeface="Times New Roman" panose="02020603050405020304" pitchFamily="18" charset="0"/>
                <a:cs typeface="Times New Roman" panose="02020603050405020304" pitchFamily="18" charset="0"/>
              </a:rPr>
              <a:t>The number of historical and current missions in support of space weather research has allowed us a fundamental understanding of the overall impact that the Sun has on Earth's systems </a:t>
            </a:r>
          </a:p>
          <a:p>
            <a:pPr lvl="2"/>
            <a:r>
              <a:rPr lang="en-US" sz="2200" dirty="0">
                <a:latin typeface="Times New Roman" panose="02020603050405020304" pitchFamily="18" charset="0"/>
                <a:cs typeface="Times New Roman" panose="02020603050405020304" pitchFamily="18" charset="0"/>
              </a:rPr>
              <a:t>The ACE, SOHO, WIND, STEREO A/B ,Solar Probe and Solar Orbiter missions providing discoveries beyond their original mission goals, </a:t>
            </a:r>
            <a:br>
              <a:rPr lang="en-US" sz="2200" dirty="0">
                <a:latin typeface="Times New Roman" panose="02020603050405020304" pitchFamily="18" charset="0"/>
                <a:cs typeface="Times New Roman" panose="02020603050405020304" pitchFamily="18" charset="0"/>
              </a:rPr>
            </a:br>
            <a:r>
              <a:rPr lang="en-US" sz="2200" dirty="0">
                <a:latin typeface="Times New Roman" panose="02020603050405020304" pitchFamily="18" charset="0"/>
                <a:cs typeface="Times New Roman" panose="02020603050405020304" pitchFamily="18" charset="0"/>
              </a:rPr>
              <a:t>but they can’t see the “whole” sun all the time</a:t>
            </a:r>
          </a:p>
          <a:p>
            <a:pPr lvl="1"/>
            <a:r>
              <a:rPr lang="en-US" sz="2600" dirty="0">
                <a:latin typeface="Times New Roman" panose="02020603050405020304" pitchFamily="18" charset="0"/>
                <a:cs typeface="Times New Roman" panose="02020603050405020304" pitchFamily="18" charset="0"/>
              </a:rPr>
              <a:t>Space weather modeling accuracy demands a “whole” sun view allowing incremental and sometimes significant improvement in the ability to accurately predict times when Earth space assets are at risk as well as future Human assets in the solar system (Mars etc.)</a:t>
            </a:r>
          </a:p>
          <a:p>
            <a:pPr lvl="1"/>
            <a:r>
              <a:rPr lang="en-US" sz="2600" dirty="0">
                <a:latin typeface="Times New Roman" panose="02020603050405020304" pitchFamily="18" charset="0"/>
                <a:cs typeface="Times New Roman" panose="02020603050405020304" pitchFamily="18" charset="0"/>
              </a:rPr>
              <a:t>There is critical need for highly accurate space weather predictions for human presence on the Moon and Mars since both bodies spend significant amount of time in the Solar Wind exposed to Space Weather without a magnetic shield</a:t>
            </a:r>
          </a:p>
          <a:p>
            <a:r>
              <a:rPr lang="en-US" dirty="0">
                <a:solidFill>
                  <a:srgbClr val="FFC000"/>
                </a:solidFill>
                <a:latin typeface="Times New Roman" panose="02020603050405020304" pitchFamily="18" charset="0"/>
                <a:cs typeface="Times New Roman" panose="02020603050405020304" pitchFamily="18" charset="0"/>
              </a:rPr>
              <a:t>So…</a:t>
            </a:r>
          </a:p>
        </p:txBody>
      </p:sp>
      <p:sp>
        <p:nvSpPr>
          <p:cNvPr id="7" name="Title 1">
            <a:extLst>
              <a:ext uri="{FF2B5EF4-FFF2-40B4-BE49-F238E27FC236}">
                <a16:creationId xmlns:a16="http://schemas.microsoft.com/office/drawing/2014/main" id="{06F776C8-DA43-E75C-C3E2-DD3311BF3B54}"/>
              </a:ext>
            </a:extLst>
          </p:cNvPr>
          <p:cNvSpPr txBox="1">
            <a:spLocks/>
          </p:cNvSpPr>
          <p:nvPr/>
        </p:nvSpPr>
        <p:spPr>
          <a:xfrm>
            <a:off x="0" y="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Times New Roman" panose="02020603050405020304" pitchFamily="18" charset="0"/>
                <a:cs typeface="Times New Roman" panose="02020603050405020304" pitchFamily="18" charset="0"/>
              </a:rPr>
              <a:t>Why the </a:t>
            </a:r>
            <a:r>
              <a:rPr lang="en-US" dirty="0">
                <a:solidFill>
                  <a:srgbClr val="FFC000"/>
                </a:solidFill>
                <a:latin typeface="Arial Black" panose="020B0A04020102020204" pitchFamily="34" charset="0"/>
              </a:rPr>
              <a:t>LCARS </a:t>
            </a:r>
            <a:r>
              <a:rPr lang="en-US" dirty="0">
                <a:solidFill>
                  <a:srgbClr val="FFC000"/>
                </a:solidFill>
                <a:latin typeface="Times New Roman" panose="02020603050405020304" pitchFamily="18" charset="0"/>
                <a:cs typeface="Times New Roman" panose="02020603050405020304" pitchFamily="18" charset="0"/>
              </a:rPr>
              <a:t>Array – Now?</a:t>
            </a:r>
            <a:endParaRPr lang="en-US" dirty="0">
              <a:solidFill>
                <a:schemeClr val="accent4">
                  <a:lumMod val="75000"/>
                </a:schemeClr>
              </a:solidFill>
              <a:latin typeface="Arial Black" panose="020B0A04020102020204" pitchFamily="34" charset="0"/>
            </a:endParaRPr>
          </a:p>
        </p:txBody>
      </p:sp>
      <p:sp>
        <p:nvSpPr>
          <p:cNvPr id="2" name="Content Placeholder 2">
            <a:extLst>
              <a:ext uri="{FF2B5EF4-FFF2-40B4-BE49-F238E27FC236}">
                <a16:creationId xmlns:a16="http://schemas.microsoft.com/office/drawing/2014/main" id="{F87C7EC1-B940-0711-1235-53439268B7E5}"/>
              </a:ext>
            </a:extLst>
          </p:cNvPr>
          <p:cNvSpPr txBox="1">
            <a:spLocks/>
          </p:cNvSpPr>
          <p:nvPr/>
        </p:nvSpPr>
        <p:spPr>
          <a:xfrm>
            <a:off x="39566" y="888336"/>
            <a:ext cx="12107008" cy="496452"/>
          </a:xfrm>
          <a:prstGeom prst="rect">
            <a:avLst/>
          </a:prstGeom>
          <a:gradFill>
            <a:gsLst>
              <a:gs pos="0">
                <a:srgbClr val="C00000"/>
              </a:gs>
              <a:gs pos="100000">
                <a:schemeClr val="bg1"/>
              </a:gs>
            </a:gsLst>
            <a:lin ang="5400000" scaled="1"/>
          </a:gradFill>
          <a:effectLst>
            <a:glow rad="635000">
              <a:srgbClr val="C00000">
                <a:alpha val="33000"/>
              </a:srgbClr>
            </a:glow>
          </a:effectLst>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latin typeface="Times New Roman" panose="02020603050405020304" pitchFamily="18" charset="0"/>
                <a:cs typeface="Times New Roman" panose="02020603050405020304" pitchFamily="18" charset="0"/>
              </a:rPr>
              <a:t>What are the problems of the present and near future that need to be addressed?</a:t>
            </a:r>
          </a:p>
        </p:txBody>
      </p:sp>
      <p:sp>
        <p:nvSpPr>
          <p:cNvPr id="4" name="Content Placeholder 2">
            <a:extLst>
              <a:ext uri="{FF2B5EF4-FFF2-40B4-BE49-F238E27FC236}">
                <a16:creationId xmlns:a16="http://schemas.microsoft.com/office/drawing/2014/main" id="{05E6E795-C243-61B1-0181-FB90A9B7D724}"/>
              </a:ext>
            </a:extLst>
          </p:cNvPr>
          <p:cNvSpPr txBox="1">
            <a:spLocks/>
          </p:cNvSpPr>
          <p:nvPr/>
        </p:nvSpPr>
        <p:spPr>
          <a:xfrm>
            <a:off x="165100" y="1431286"/>
            <a:ext cx="11861800" cy="2520795"/>
          </a:xfrm>
          <a:prstGeom prst="rect">
            <a:avLst/>
          </a:prstGeom>
          <a:solidFill>
            <a:schemeClr val="bg1">
              <a:alpha val="50000"/>
            </a:schemeClr>
          </a:solidFill>
          <a:effectLst>
            <a:glow rad="101600">
              <a:schemeClr val="accent5">
                <a:satMod val="175000"/>
                <a:alpha val="40000"/>
              </a:schemeClr>
            </a:glow>
          </a:effectLst>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3200" b="1" dirty="0">
                <a:solidFill>
                  <a:srgbClr val="00B0F0"/>
                </a:solidFill>
                <a:latin typeface="Times New Roman" panose="02020603050405020304" pitchFamily="18" charset="0"/>
                <a:cs typeface="Times New Roman" panose="02020603050405020304" pitchFamily="18" charset="0"/>
              </a:rPr>
              <a:t>Data and Communications</a:t>
            </a:r>
          </a:p>
          <a:p>
            <a:pPr lvl="1"/>
            <a:r>
              <a:rPr lang="en-US" sz="2600" dirty="0">
                <a:latin typeface="Times New Roman" panose="02020603050405020304" pitchFamily="18" charset="0"/>
                <a:cs typeface="Times New Roman" panose="02020603050405020304" pitchFamily="18" charset="0"/>
              </a:rPr>
              <a:t>Manned Exploration of the solar system requires a large volume of data to be constantly streamed from all of the missions back to earth </a:t>
            </a:r>
          </a:p>
          <a:p>
            <a:pPr lvl="1"/>
            <a:r>
              <a:rPr lang="en-US" sz="2600" dirty="0">
                <a:latin typeface="Times New Roman" panose="02020603050405020304" pitchFamily="18" charset="0"/>
                <a:cs typeface="Times New Roman" panose="02020603050405020304" pitchFamily="18" charset="0"/>
              </a:rPr>
              <a:t>The Data volume by current (and to be flown) NASA missions has exploded exponentially heading into the 10’s of TB / day</a:t>
            </a:r>
          </a:p>
          <a:p>
            <a:pPr lvl="1"/>
            <a:r>
              <a:rPr lang="en-US" sz="2600" dirty="0">
                <a:latin typeface="Times New Roman" panose="02020603050405020304" pitchFamily="18" charset="0"/>
                <a:cs typeface="Times New Roman" panose="02020603050405020304" pitchFamily="18" charset="0"/>
              </a:rPr>
              <a:t>Instrument capabilities are limited by bandwidth even with modern compression algorithms (lossless or lossy)</a:t>
            </a:r>
          </a:p>
          <a:p>
            <a:pPr lvl="1"/>
            <a:r>
              <a:rPr lang="en-US" sz="2600" dirty="0">
                <a:latin typeface="Times New Roman" panose="02020603050405020304" pitchFamily="18" charset="0"/>
                <a:cs typeface="Times New Roman" panose="02020603050405020304" pitchFamily="18" charset="0"/>
              </a:rPr>
              <a:t>High bandwidth Communications is very limited through Earth’s atmosphere</a:t>
            </a:r>
          </a:p>
          <a:p>
            <a:pPr lvl="1"/>
            <a:r>
              <a:rPr lang="en-US" sz="2600" dirty="0">
                <a:latin typeface="Times New Roman" panose="02020603050405020304" pitchFamily="18" charset="0"/>
                <a:cs typeface="Times New Roman" panose="02020603050405020304" pitchFamily="18" charset="0"/>
              </a:rPr>
              <a:t>With some success, the recently tested Laser communications is also has issues due to need to maintain pointing</a:t>
            </a:r>
          </a:p>
        </p:txBody>
      </p:sp>
      <p:sp>
        <p:nvSpPr>
          <p:cNvPr id="6" name="TextBox 5">
            <a:extLst>
              <a:ext uri="{FF2B5EF4-FFF2-40B4-BE49-F238E27FC236}">
                <a16:creationId xmlns:a16="http://schemas.microsoft.com/office/drawing/2014/main" id="{342DC7E3-04C4-6E3E-BC0D-3CE811AD9BBC}"/>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4</a:t>
            </a:fld>
            <a:r>
              <a:rPr lang="en-US"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03070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animBg="1"/>
      <p:bldP spid="2" grpId="0" animBg="1"/>
      <p:bldP spid="4" grpId="0" uiExpand="1" build="p" bldLvl="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object, star, close&#10;&#10;Description automatically generated">
            <a:extLst>
              <a:ext uri="{FF2B5EF4-FFF2-40B4-BE49-F238E27FC236}">
                <a16:creationId xmlns:a16="http://schemas.microsoft.com/office/drawing/2014/main" id="{7F59F974-7DFB-FDE1-AF7D-CC989E8258BA}"/>
              </a:ext>
            </a:extLst>
          </p:cNvPr>
          <p:cNvPicPr/>
          <p:nvPr/>
        </p:nvPicPr>
        <p:blipFill>
          <a:blip r:embed="rId2">
            <a:alphaModFix amt="34000"/>
            <a:extLst>
              <a:ext uri="{28A0092B-C50C-407E-A947-70E740481C1C}">
                <a14:useLocalDpi xmlns:a14="http://schemas.microsoft.com/office/drawing/2010/main" val="0"/>
              </a:ext>
            </a:extLst>
          </a:blip>
          <a:stretch>
            <a:fillRect/>
          </a:stretch>
        </p:blipFill>
        <p:spPr>
          <a:xfrm>
            <a:off x="0" y="4580"/>
            <a:ext cx="12192000" cy="6853420"/>
          </a:xfrm>
          <a:prstGeom prst="rect">
            <a:avLst/>
          </a:prstGeom>
          <a:effectLst/>
        </p:spPr>
      </p:pic>
      <p:pic>
        <p:nvPicPr>
          <p:cNvPr id="5" name="Picture 4" descr="Diagram, schematic&#10;&#10;Description automatically generated">
            <a:extLst>
              <a:ext uri="{FF2B5EF4-FFF2-40B4-BE49-F238E27FC236}">
                <a16:creationId xmlns:a16="http://schemas.microsoft.com/office/drawing/2014/main" id="{46D37C05-680F-989F-9A96-A781A0CC151D}"/>
              </a:ext>
            </a:extLst>
          </p:cNvPr>
          <p:cNvPicPr>
            <a:picLocks noChangeAspect="1"/>
          </p:cNvPicPr>
          <p:nvPr/>
        </p:nvPicPr>
        <p:blipFill rotWithShape="1">
          <a:blip r:embed="rId3">
            <a:alphaModFix amt="75000"/>
            <a:extLst>
              <a:ext uri="{28A0092B-C50C-407E-A947-70E740481C1C}">
                <a14:useLocalDpi xmlns:a14="http://schemas.microsoft.com/office/drawing/2010/main" val="0"/>
              </a:ext>
            </a:extLst>
          </a:blip>
          <a:srcRect t="5769" r="53302" b="30508"/>
          <a:stretch/>
        </p:blipFill>
        <p:spPr>
          <a:xfrm>
            <a:off x="3741928" y="707242"/>
            <a:ext cx="6636512" cy="5663078"/>
          </a:xfrm>
          <a:prstGeom prst="rect">
            <a:avLst/>
          </a:prstGeom>
        </p:spPr>
      </p:pic>
      <p:sp>
        <p:nvSpPr>
          <p:cNvPr id="6" name="Title 1">
            <a:extLst>
              <a:ext uri="{FF2B5EF4-FFF2-40B4-BE49-F238E27FC236}">
                <a16:creationId xmlns:a16="http://schemas.microsoft.com/office/drawing/2014/main" id="{17B5554F-3BB6-470A-F904-F854F9CA4708}"/>
              </a:ext>
            </a:extLst>
          </p:cNvPr>
          <p:cNvSpPr txBox="1">
            <a:spLocks/>
          </p:cNvSpPr>
          <p:nvPr/>
        </p:nvSpPr>
        <p:spPr>
          <a:xfrm>
            <a:off x="0" y="0"/>
            <a:ext cx="12192000" cy="10461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Times New Roman" panose="02020603050405020304" pitchFamily="18" charset="0"/>
                <a:cs typeface="Times New Roman" panose="02020603050405020304" pitchFamily="18" charset="0"/>
              </a:rPr>
              <a:t>The</a:t>
            </a:r>
            <a:r>
              <a:rPr lang="en-US" dirty="0">
                <a:solidFill>
                  <a:srgbClr val="FFC000"/>
                </a:solidFill>
                <a:latin typeface="Arial Black" panose="020B0A04020102020204" pitchFamily="34" charset="0"/>
              </a:rPr>
              <a:t> LCARS </a:t>
            </a:r>
            <a:r>
              <a:rPr lang="en-US" dirty="0">
                <a:solidFill>
                  <a:srgbClr val="FFC000"/>
                </a:solidFill>
                <a:latin typeface="Times New Roman" panose="02020603050405020304" pitchFamily="18" charset="0"/>
                <a:cs typeface="Times New Roman" panose="02020603050405020304" pitchFamily="18" charset="0"/>
              </a:rPr>
              <a:t>Array</a:t>
            </a:r>
            <a:r>
              <a:rPr lang="en-US" dirty="0">
                <a:solidFill>
                  <a:srgbClr val="FFC000"/>
                </a:solidFill>
                <a:latin typeface="Arial Black" panose="020B0A04020102020204" pitchFamily="34" charset="0"/>
              </a:rPr>
              <a:t> </a:t>
            </a:r>
            <a:r>
              <a:rPr lang="en-US" dirty="0">
                <a:solidFill>
                  <a:srgbClr val="FFC000"/>
                </a:solidFill>
                <a:latin typeface="Times New Roman" panose="02020603050405020304" pitchFamily="18" charset="0"/>
                <a:cs typeface="Times New Roman" panose="02020603050405020304" pitchFamily="18" charset="0"/>
              </a:rPr>
              <a:t>– the </a:t>
            </a:r>
            <a:r>
              <a:rPr lang="en-US" b="1" dirty="0">
                <a:solidFill>
                  <a:srgbClr val="FFC000"/>
                </a:solidFill>
                <a:latin typeface="Times New Roman" panose="02020603050405020304" pitchFamily="18" charset="0"/>
                <a:cs typeface="Times New Roman" panose="02020603050405020304" pitchFamily="18" charset="0"/>
              </a:rPr>
              <a:t>Lagrange Points</a:t>
            </a:r>
          </a:p>
        </p:txBody>
      </p:sp>
      <p:sp>
        <p:nvSpPr>
          <p:cNvPr id="2" name="TextBox 1">
            <a:extLst>
              <a:ext uri="{FF2B5EF4-FFF2-40B4-BE49-F238E27FC236}">
                <a16:creationId xmlns:a16="http://schemas.microsoft.com/office/drawing/2014/main" id="{D6C01AD6-8F69-8A76-B9E9-1B64D2F188BA}"/>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5</a:t>
            </a:fld>
            <a:r>
              <a:rPr lang="en-US" dirty="0">
                <a:latin typeface="Times New Roman" panose="02020603050405020304" pitchFamily="18" charset="0"/>
                <a:cs typeface="Times New Roman" panose="02020603050405020304" pitchFamily="18" charset="0"/>
              </a:rPr>
              <a:t> -</a:t>
            </a:r>
          </a:p>
        </p:txBody>
      </p:sp>
      <p:sp>
        <p:nvSpPr>
          <p:cNvPr id="8" name="TextBox 7">
            <a:extLst>
              <a:ext uri="{FF2B5EF4-FFF2-40B4-BE49-F238E27FC236}">
                <a16:creationId xmlns:a16="http://schemas.microsoft.com/office/drawing/2014/main" id="{31D76641-AFE3-DE4F-1E5E-DEB41AFD0342}"/>
              </a:ext>
            </a:extLst>
          </p:cNvPr>
          <p:cNvSpPr txBox="1"/>
          <p:nvPr/>
        </p:nvSpPr>
        <p:spPr>
          <a:xfrm>
            <a:off x="203200" y="899160"/>
            <a:ext cx="3423920" cy="3416320"/>
          </a:xfrm>
          <a:prstGeom prst="rect">
            <a:avLst/>
          </a:prstGeom>
          <a:solidFill>
            <a:schemeClr val="bg1">
              <a:alpha val="56000"/>
            </a:schemeClr>
          </a:solidFill>
        </p:spPr>
        <p:txBody>
          <a:bodyPr wrap="square" rtlCol="0">
            <a:spAutoFit/>
          </a:bodyPr>
          <a:lstStyle/>
          <a:p>
            <a:r>
              <a:rPr lang="en-US" sz="3600" dirty="0">
                <a:solidFill>
                  <a:srgbClr val="0598CE"/>
                </a:solidFill>
              </a:rPr>
              <a:t>Lagrange Points for the Earth-Sun System showing the orbits of </a:t>
            </a:r>
            <a:r>
              <a:rPr lang="en-US" sz="3600" dirty="0">
                <a:solidFill>
                  <a:schemeClr val="tx1">
                    <a:lumMod val="65000"/>
                  </a:schemeClr>
                </a:solidFill>
              </a:rPr>
              <a:t>Mercury</a:t>
            </a:r>
            <a:r>
              <a:rPr lang="en-US" sz="3600" dirty="0">
                <a:solidFill>
                  <a:srgbClr val="0598CE"/>
                </a:solidFill>
              </a:rPr>
              <a:t>, </a:t>
            </a:r>
            <a:r>
              <a:rPr lang="en-US" sz="3600" dirty="0">
                <a:solidFill>
                  <a:srgbClr val="5A3C04"/>
                </a:solidFill>
              </a:rPr>
              <a:t>Venus</a:t>
            </a:r>
            <a:r>
              <a:rPr lang="en-US" sz="3600" dirty="0">
                <a:solidFill>
                  <a:srgbClr val="0598CE"/>
                </a:solidFill>
              </a:rPr>
              <a:t>, </a:t>
            </a:r>
            <a:r>
              <a:rPr lang="en-US" sz="3600" dirty="0">
                <a:solidFill>
                  <a:srgbClr val="2C45C4"/>
                </a:solidFill>
              </a:rPr>
              <a:t>Earth</a:t>
            </a:r>
            <a:r>
              <a:rPr lang="en-US" sz="3600" dirty="0">
                <a:solidFill>
                  <a:srgbClr val="0598CE"/>
                </a:solidFill>
              </a:rPr>
              <a:t>, and </a:t>
            </a:r>
            <a:r>
              <a:rPr lang="en-US" sz="3600" dirty="0">
                <a:solidFill>
                  <a:srgbClr val="BA663B"/>
                </a:solidFill>
              </a:rPr>
              <a:t>Mars</a:t>
            </a:r>
          </a:p>
        </p:txBody>
      </p:sp>
    </p:spTree>
    <p:extLst>
      <p:ext uri="{BB962C8B-B14F-4D97-AF65-F5344CB8AC3E}">
        <p14:creationId xmlns:p14="http://schemas.microsoft.com/office/powerpoint/2010/main" val="868672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oup of satellites in space&#10;&#10;Description automatically generated">
            <a:extLst>
              <a:ext uri="{FF2B5EF4-FFF2-40B4-BE49-F238E27FC236}">
                <a16:creationId xmlns:a16="http://schemas.microsoft.com/office/drawing/2014/main" id="{A543BBB8-12F2-8799-797E-A3FB6EA5EF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l="1582" t="2371" r="1353" b="2371"/>
          <a:stretch/>
        </p:blipFill>
        <p:spPr>
          <a:xfrm>
            <a:off x="1994595" y="706068"/>
            <a:ext cx="7595074" cy="5765800"/>
          </a:xfrm>
          <a:prstGeom prst="rect">
            <a:avLst/>
          </a:prstGeom>
        </p:spPr>
      </p:pic>
      <p:sp>
        <p:nvSpPr>
          <p:cNvPr id="5" name="Title 1">
            <a:extLst>
              <a:ext uri="{FF2B5EF4-FFF2-40B4-BE49-F238E27FC236}">
                <a16:creationId xmlns:a16="http://schemas.microsoft.com/office/drawing/2014/main" id="{4852C1FF-29BE-7E7A-3A55-3C816493D504}"/>
              </a:ext>
            </a:extLst>
          </p:cNvPr>
          <p:cNvSpPr txBox="1">
            <a:spLocks/>
          </p:cNvSpPr>
          <p:nvPr/>
        </p:nvSpPr>
        <p:spPr>
          <a:xfrm>
            <a:off x="0" y="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Arial Black" panose="020B0A04020102020204" pitchFamily="34" charset="0"/>
              </a:rPr>
              <a:t>LCARS </a:t>
            </a:r>
            <a:r>
              <a:rPr lang="en-US" dirty="0">
                <a:solidFill>
                  <a:srgbClr val="FFC000"/>
                </a:solidFill>
                <a:latin typeface="Times New Roman" panose="02020603050405020304" pitchFamily="18" charset="0"/>
                <a:cs typeface="Times New Roman" panose="02020603050405020304" pitchFamily="18" charset="0"/>
              </a:rPr>
              <a:t>Vision</a:t>
            </a:r>
            <a:endParaRPr lang="en-US" dirty="0">
              <a:solidFill>
                <a:schemeClr val="accent4">
                  <a:lumMod val="75000"/>
                </a:schemeClr>
              </a:solidFill>
              <a:latin typeface="Arial Black" panose="020B0A04020102020204" pitchFamily="34" charset="0"/>
            </a:endParaRPr>
          </a:p>
        </p:txBody>
      </p:sp>
      <p:sp>
        <p:nvSpPr>
          <p:cNvPr id="2" name="TextBox 1">
            <a:extLst>
              <a:ext uri="{FF2B5EF4-FFF2-40B4-BE49-F238E27FC236}">
                <a16:creationId xmlns:a16="http://schemas.microsoft.com/office/drawing/2014/main" id="{78CEEE79-E564-48C5-FC76-94CD03F4A396}"/>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6</a:t>
            </a:fld>
            <a:r>
              <a:rPr lang="en-US" dirty="0">
                <a:latin typeface="Times New Roman" panose="02020603050405020304" pitchFamily="18" charset="0"/>
                <a:cs typeface="Times New Roman" panose="02020603050405020304" pitchFamily="18" charset="0"/>
              </a:rPr>
              <a:t> -</a:t>
            </a:r>
          </a:p>
        </p:txBody>
      </p:sp>
      <p:sp>
        <p:nvSpPr>
          <p:cNvPr id="6" name="TextBox 5">
            <a:extLst>
              <a:ext uri="{FF2B5EF4-FFF2-40B4-BE49-F238E27FC236}">
                <a16:creationId xmlns:a16="http://schemas.microsoft.com/office/drawing/2014/main" id="{09509059-CA09-0DD1-1343-FCFA1E701CBC}"/>
              </a:ext>
            </a:extLst>
          </p:cNvPr>
          <p:cNvSpPr txBox="1"/>
          <p:nvPr/>
        </p:nvSpPr>
        <p:spPr>
          <a:xfrm>
            <a:off x="7992008" y="165737"/>
            <a:ext cx="3650071" cy="646331"/>
          </a:xfrm>
          <a:prstGeom prst="rect">
            <a:avLst/>
          </a:prstGeom>
          <a:noFill/>
        </p:spPr>
        <p:txBody>
          <a:bodyPr wrap="square" rtlCol="0">
            <a:spAutoFit/>
          </a:bodyPr>
          <a:lstStyle/>
          <a:p>
            <a:r>
              <a:rPr lang="en-US" dirty="0">
                <a:solidFill>
                  <a:srgbClr val="FFC000"/>
                </a:solidFill>
              </a:rPr>
              <a:t>Space Platform (station) at each of the Earth-Sun Lagrange Points</a:t>
            </a:r>
          </a:p>
        </p:txBody>
      </p:sp>
      <p:sp>
        <p:nvSpPr>
          <p:cNvPr id="9" name="Oval 8">
            <a:extLst>
              <a:ext uri="{FF2B5EF4-FFF2-40B4-BE49-F238E27FC236}">
                <a16:creationId xmlns:a16="http://schemas.microsoft.com/office/drawing/2014/main" id="{A607A705-D8AB-68E6-376F-3B070CC9B03A}"/>
              </a:ext>
            </a:extLst>
          </p:cNvPr>
          <p:cNvSpPr/>
          <p:nvPr/>
        </p:nvSpPr>
        <p:spPr>
          <a:xfrm>
            <a:off x="5709920" y="3241040"/>
            <a:ext cx="1127760" cy="868680"/>
          </a:xfrm>
          <a:prstGeom prst="ellipse">
            <a:avLst/>
          </a:prstGeom>
          <a:noFill/>
          <a:ln w="22225">
            <a:solidFill>
              <a:srgbClr val="AC81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BF9000"/>
              </a:solidFill>
            </a:endParaRPr>
          </a:p>
        </p:txBody>
      </p:sp>
      <p:sp>
        <p:nvSpPr>
          <p:cNvPr id="11" name="Oval 10">
            <a:extLst>
              <a:ext uri="{FF2B5EF4-FFF2-40B4-BE49-F238E27FC236}">
                <a16:creationId xmlns:a16="http://schemas.microsoft.com/office/drawing/2014/main" id="{1C926950-DB03-DF73-60D4-DD4A1251D72E}"/>
              </a:ext>
            </a:extLst>
          </p:cNvPr>
          <p:cNvSpPr/>
          <p:nvPr/>
        </p:nvSpPr>
        <p:spPr>
          <a:xfrm>
            <a:off x="8117840" y="5359400"/>
            <a:ext cx="1534160" cy="1041348"/>
          </a:xfrm>
          <a:prstGeom prst="ellipse">
            <a:avLst/>
          </a:prstGeom>
          <a:noFill/>
          <a:ln w="22225">
            <a:solidFill>
              <a:schemeClr val="accent6">
                <a:lumMod val="75000"/>
                <a:alpha val="5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22BFB76-9A5B-5C72-B085-C28D1BE084C6}"/>
              </a:ext>
            </a:extLst>
          </p:cNvPr>
          <p:cNvSpPr/>
          <p:nvPr/>
        </p:nvSpPr>
        <p:spPr>
          <a:xfrm>
            <a:off x="2038451" y="4211320"/>
            <a:ext cx="1127760" cy="868680"/>
          </a:xfrm>
          <a:prstGeom prst="ellipse">
            <a:avLst/>
          </a:prstGeom>
          <a:noFill/>
          <a:ln w="22225">
            <a:solidFill>
              <a:srgbClr val="B482DA">
                <a:alpha val="5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85FCCE9-0E22-0013-0057-99130E2D9A51}"/>
              </a:ext>
            </a:extLst>
          </p:cNvPr>
          <p:cNvSpPr/>
          <p:nvPr/>
        </p:nvSpPr>
        <p:spPr>
          <a:xfrm rot="19032893">
            <a:off x="7595971" y="1569351"/>
            <a:ext cx="1127760" cy="868680"/>
          </a:xfrm>
          <a:prstGeom prst="ellipse">
            <a:avLst/>
          </a:prstGeom>
          <a:noFill/>
          <a:ln w="22225">
            <a:solidFill>
              <a:schemeClr val="accent1">
                <a:lumMod val="60000"/>
                <a:lumOff val="40000"/>
                <a:alpha val="53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C5AE70E-653A-4606-2A9E-9179D49C07A7}"/>
              </a:ext>
            </a:extLst>
          </p:cNvPr>
          <p:cNvSpPr/>
          <p:nvPr/>
        </p:nvSpPr>
        <p:spPr>
          <a:xfrm>
            <a:off x="2984702" y="1103162"/>
            <a:ext cx="532029" cy="526890"/>
          </a:xfrm>
          <a:prstGeom prst="ellipse">
            <a:avLst/>
          </a:prstGeom>
          <a:noFill/>
          <a:ln w="22225">
            <a:solidFill>
              <a:srgbClr val="C00000">
                <a:alpha val="53000"/>
              </a:srgb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3B8BB54D-E3B3-5877-3F30-0B4E26A91590}"/>
              </a:ext>
            </a:extLst>
          </p:cNvPr>
          <p:cNvSpPr/>
          <p:nvPr/>
        </p:nvSpPr>
        <p:spPr>
          <a:xfrm>
            <a:off x="8084820" y="4229100"/>
            <a:ext cx="264795" cy="228600"/>
          </a:xfrm>
          <a:prstGeom prst="ellipse">
            <a:avLst/>
          </a:prstGeom>
          <a:noFill/>
          <a:ln>
            <a:solidFill>
              <a:schemeClr val="tx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6774A57C-FF80-B482-4CF4-C276DF37C1DF}"/>
              </a:ext>
            </a:extLst>
          </p:cNvPr>
          <p:cNvPicPr>
            <a:picLocks noChangeAspect="1"/>
          </p:cNvPicPr>
          <p:nvPr/>
        </p:nvPicPr>
        <p:blipFill>
          <a:blip r:embed="rId3"/>
          <a:stretch>
            <a:fillRect/>
          </a:stretch>
        </p:blipFill>
        <p:spPr>
          <a:xfrm>
            <a:off x="9066798" y="2857028"/>
            <a:ext cx="1991360" cy="1137920"/>
          </a:xfrm>
          <a:prstGeom prst="rect">
            <a:avLst/>
          </a:prstGeom>
        </p:spPr>
      </p:pic>
      <p:cxnSp>
        <p:nvCxnSpPr>
          <p:cNvPr id="19" name="Straight Arrow Connector 18">
            <a:extLst>
              <a:ext uri="{FF2B5EF4-FFF2-40B4-BE49-F238E27FC236}">
                <a16:creationId xmlns:a16="http://schemas.microsoft.com/office/drawing/2014/main" id="{7D902432-025A-0BEE-613E-36298F421B04}"/>
              </a:ext>
            </a:extLst>
          </p:cNvPr>
          <p:cNvCxnSpPr>
            <a:cxnSpLocks/>
            <a:stCxn id="15" idx="0"/>
          </p:cNvCxnSpPr>
          <p:nvPr/>
        </p:nvCxnSpPr>
        <p:spPr>
          <a:xfrm flipV="1">
            <a:off x="8217218" y="2902492"/>
            <a:ext cx="867092" cy="1326608"/>
          </a:xfrm>
          <a:prstGeom prst="straightConnector1">
            <a:avLst/>
          </a:prstGeom>
          <a:ln>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C101F6EB-4882-E7D9-7BE4-79EECD1BF6C3}"/>
              </a:ext>
            </a:extLst>
          </p:cNvPr>
          <p:cNvCxnSpPr>
            <a:cxnSpLocks/>
            <a:stCxn id="15" idx="5"/>
          </p:cNvCxnSpPr>
          <p:nvPr/>
        </p:nvCxnSpPr>
        <p:spPr>
          <a:xfrm flipV="1">
            <a:off x="8310837" y="4013912"/>
            <a:ext cx="2764833" cy="410310"/>
          </a:xfrm>
          <a:prstGeom prst="straightConnector1">
            <a:avLst/>
          </a:prstGeom>
          <a:ln>
            <a:solidFill>
              <a:schemeClr val="tx1">
                <a:lumMod val="85000"/>
              </a:schemeClr>
            </a:solidFill>
            <a:tailEnd type="none"/>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B893A55-048B-FEAC-E437-6AEB3C5535A5}"/>
              </a:ext>
            </a:extLst>
          </p:cNvPr>
          <p:cNvSpPr txBox="1"/>
          <p:nvPr/>
        </p:nvSpPr>
        <p:spPr>
          <a:xfrm>
            <a:off x="8730363" y="2510662"/>
            <a:ext cx="3316272" cy="369332"/>
          </a:xfrm>
          <a:prstGeom prst="rect">
            <a:avLst/>
          </a:prstGeom>
          <a:noFill/>
        </p:spPr>
        <p:txBody>
          <a:bodyPr wrap="square" rtlCol="0">
            <a:spAutoFit/>
          </a:bodyPr>
          <a:lstStyle/>
          <a:p>
            <a:r>
              <a:rPr lang="en-US" dirty="0">
                <a:latin typeface="Times New Roman" panose="02020603050405020304" pitchFamily="18" charset="0"/>
                <a:cs typeface="Times New Roman" panose="02020603050405020304" pitchFamily="18" charset="0"/>
              </a:rPr>
              <a:t>Idealized Lunar Communications</a:t>
            </a:r>
          </a:p>
        </p:txBody>
      </p:sp>
      <p:sp>
        <p:nvSpPr>
          <p:cNvPr id="27" name="TextBox 26">
            <a:extLst>
              <a:ext uri="{FF2B5EF4-FFF2-40B4-BE49-F238E27FC236}">
                <a16:creationId xmlns:a16="http://schemas.microsoft.com/office/drawing/2014/main" id="{7B18FB43-A500-6AF5-C446-61544BF4E5FC}"/>
              </a:ext>
            </a:extLst>
          </p:cNvPr>
          <p:cNvSpPr txBox="1"/>
          <p:nvPr/>
        </p:nvSpPr>
        <p:spPr>
          <a:xfrm>
            <a:off x="9589669" y="5142598"/>
            <a:ext cx="2256690" cy="584775"/>
          </a:xfrm>
          <a:prstGeom prst="rect">
            <a:avLst/>
          </a:prstGeom>
          <a:noFill/>
        </p:spPr>
        <p:txBody>
          <a:bodyPr wrap="square" rtlCol="0">
            <a:spAutoFit/>
          </a:bodyPr>
          <a:lstStyle/>
          <a:p>
            <a:r>
              <a:rPr lang="en-US" sz="1600" dirty="0">
                <a:solidFill>
                  <a:schemeClr val="accent6">
                    <a:lumMod val="50000"/>
                  </a:schemeClr>
                </a:solidFill>
                <a:latin typeface="Times New Roman" panose="02020603050405020304" pitchFamily="18" charset="0"/>
                <a:cs typeface="Times New Roman" panose="02020603050405020304" pitchFamily="18" charset="0"/>
              </a:rPr>
              <a:t>L2 is protected and offers redundant comms</a:t>
            </a:r>
          </a:p>
        </p:txBody>
      </p:sp>
      <p:sp>
        <p:nvSpPr>
          <p:cNvPr id="29" name="TextBox 28">
            <a:extLst>
              <a:ext uri="{FF2B5EF4-FFF2-40B4-BE49-F238E27FC236}">
                <a16:creationId xmlns:a16="http://schemas.microsoft.com/office/drawing/2014/main" id="{F507CA84-2B0B-9476-4034-0308CD9A95F9}"/>
              </a:ext>
            </a:extLst>
          </p:cNvPr>
          <p:cNvSpPr txBox="1"/>
          <p:nvPr/>
        </p:nvSpPr>
        <p:spPr>
          <a:xfrm>
            <a:off x="8650764" y="1026281"/>
            <a:ext cx="2781397" cy="1200329"/>
          </a:xfrm>
          <a:prstGeom prst="rect">
            <a:avLst/>
          </a:prstGeom>
          <a:noFill/>
        </p:spPr>
        <p:txBody>
          <a:bodyPr wrap="square" rtlCol="0">
            <a:spAutoFit/>
          </a:bodyPr>
          <a:lstStyle/>
          <a:p>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L4 has unobstructed view of L3 and sits upstream of Space Weather flow along the Parker spiral </a:t>
            </a:r>
          </a:p>
        </p:txBody>
      </p:sp>
      <p:sp>
        <p:nvSpPr>
          <p:cNvPr id="30" name="TextBox 29">
            <a:extLst>
              <a:ext uri="{FF2B5EF4-FFF2-40B4-BE49-F238E27FC236}">
                <a16:creationId xmlns:a16="http://schemas.microsoft.com/office/drawing/2014/main" id="{14AB8728-7FFC-62C7-E90E-C36C81AE9806}"/>
              </a:ext>
            </a:extLst>
          </p:cNvPr>
          <p:cNvSpPr txBox="1">
            <a:spLocks/>
          </p:cNvSpPr>
          <p:nvPr/>
        </p:nvSpPr>
        <p:spPr>
          <a:xfrm>
            <a:off x="411840" y="195656"/>
            <a:ext cx="3650071" cy="923330"/>
          </a:xfrm>
          <a:prstGeom prst="rect">
            <a:avLst/>
          </a:prstGeom>
          <a:noFill/>
        </p:spPr>
        <p:txBody>
          <a:bodyPr wrap="square" rtlCol="0">
            <a:spAutoFit/>
          </a:bodyPr>
          <a:lstStyle/>
          <a:p>
            <a:r>
              <a:rPr lang="en-US" dirty="0">
                <a:solidFill>
                  <a:srgbClr val="FF0000"/>
                </a:solidFill>
                <a:latin typeface="Times New Roman" panose="02020603050405020304" pitchFamily="18" charset="0"/>
                <a:cs typeface="Times New Roman" panose="02020603050405020304" pitchFamily="18" charset="0"/>
              </a:rPr>
              <a:t>L3 is behind the sun and can see L4 and L5, offers communications for missions obscured by sun</a:t>
            </a:r>
          </a:p>
        </p:txBody>
      </p:sp>
      <p:pic>
        <p:nvPicPr>
          <p:cNvPr id="37" name="Picture 36" descr="A black and gold bracelet&#10;&#10;Description automatically generated">
            <a:extLst>
              <a:ext uri="{FF2B5EF4-FFF2-40B4-BE49-F238E27FC236}">
                <a16:creationId xmlns:a16="http://schemas.microsoft.com/office/drawing/2014/main" id="{D771F75C-61B1-73D0-2FA3-BDC504D17FEC}"/>
              </a:ext>
            </a:extLst>
          </p:cNvPr>
          <p:cNvPicPr>
            <a:picLocks noChangeAspect="1"/>
          </p:cNvPicPr>
          <p:nvPr/>
        </p:nvPicPr>
        <p:blipFill>
          <a:blip r:embed="rId4">
            <a:extLst>
              <a:ext uri="{28A0092B-C50C-407E-A947-70E740481C1C}">
                <a14:useLocalDpi xmlns:a14="http://schemas.microsoft.com/office/drawing/2010/main" val="0"/>
              </a:ext>
            </a:extLst>
          </a:blip>
          <a:srcRect t="28447" b="18413"/>
          <a:stretch/>
        </p:blipFill>
        <p:spPr>
          <a:xfrm>
            <a:off x="468976" y="1197712"/>
            <a:ext cx="1953517" cy="692615"/>
          </a:xfrm>
          <a:prstGeom prst="rect">
            <a:avLst/>
          </a:prstGeom>
        </p:spPr>
      </p:pic>
      <p:cxnSp>
        <p:nvCxnSpPr>
          <p:cNvPr id="32" name="Straight Arrow Connector 31">
            <a:extLst>
              <a:ext uri="{FF2B5EF4-FFF2-40B4-BE49-F238E27FC236}">
                <a16:creationId xmlns:a16="http://schemas.microsoft.com/office/drawing/2014/main" id="{5D215035-F81E-08D4-F5A1-B11789C05682}"/>
              </a:ext>
            </a:extLst>
          </p:cNvPr>
          <p:cNvCxnSpPr>
            <a:cxnSpLocks/>
          </p:cNvCxnSpPr>
          <p:nvPr/>
        </p:nvCxnSpPr>
        <p:spPr>
          <a:xfrm flipH="1" flipV="1">
            <a:off x="1947786" y="1292483"/>
            <a:ext cx="1137769" cy="50495"/>
          </a:xfrm>
          <a:prstGeom prst="straightConnector1">
            <a:avLst/>
          </a:prstGeom>
          <a:ln>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A44F6FA-A3F8-CC6A-7510-EC1031753D5F}"/>
              </a:ext>
            </a:extLst>
          </p:cNvPr>
          <p:cNvCxnSpPr>
            <a:cxnSpLocks/>
          </p:cNvCxnSpPr>
          <p:nvPr/>
        </p:nvCxnSpPr>
        <p:spPr>
          <a:xfrm flipH="1">
            <a:off x="2024068" y="1450340"/>
            <a:ext cx="1298252" cy="297319"/>
          </a:xfrm>
          <a:prstGeom prst="straightConnector1">
            <a:avLst/>
          </a:prstGeom>
          <a:ln>
            <a:solidFill>
              <a:srgbClr val="FFC000"/>
            </a:solidFill>
            <a:tailEnd type="non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75E436AE-2F5F-564F-23E0-BD12F0510490}"/>
              </a:ext>
            </a:extLst>
          </p:cNvPr>
          <p:cNvSpPr txBox="1"/>
          <p:nvPr/>
        </p:nvSpPr>
        <p:spPr>
          <a:xfrm>
            <a:off x="253601" y="1749365"/>
            <a:ext cx="2754730" cy="2031325"/>
          </a:xfrm>
          <a:prstGeom prst="rect">
            <a:avLst/>
          </a:prstGeom>
          <a:noFill/>
        </p:spPr>
        <p:txBody>
          <a:bodyPr wrap="square" rtlCol="0">
            <a:spAutoFit/>
          </a:bodyPr>
          <a:lstStyle/>
          <a:p>
            <a:r>
              <a:rPr lang="en-US" dirty="0">
                <a:solidFill>
                  <a:srgbClr val="FFC000"/>
                </a:solidFill>
                <a:latin typeface="Times New Roman" panose="02020603050405020304" pitchFamily="18" charset="0"/>
                <a:cs typeface="Times New Roman" panose="02020603050405020304" pitchFamily="18" charset="0"/>
              </a:rPr>
              <a:t>Each station includes Advanced modular multi-bay Solar and in-situ instruments with Ejectable and dock able sensors Observation Platform shields comms unit</a:t>
            </a:r>
          </a:p>
        </p:txBody>
      </p:sp>
      <p:pic>
        <p:nvPicPr>
          <p:cNvPr id="45" name="Picture 44" descr="A satellite in space&#10;&#10;Description automatically generated">
            <a:extLst>
              <a:ext uri="{FF2B5EF4-FFF2-40B4-BE49-F238E27FC236}">
                <a16:creationId xmlns:a16="http://schemas.microsoft.com/office/drawing/2014/main" id="{5C5304FD-51A3-0D35-9784-33A5F501DD5E}"/>
              </a:ext>
            </a:extLst>
          </p:cNvPr>
          <p:cNvPicPr>
            <a:picLocks noChangeAspect="1"/>
          </p:cNvPicPr>
          <p:nvPr/>
        </p:nvPicPr>
        <p:blipFill>
          <a:blip r:embed="rId5">
            <a:extLst>
              <a:ext uri="{28A0092B-C50C-407E-A947-70E740481C1C}">
                <a14:useLocalDpi xmlns:a14="http://schemas.microsoft.com/office/drawing/2010/main" val="0"/>
              </a:ext>
            </a:extLst>
          </a:blip>
          <a:srcRect l="30137" t="8275" r="18172" b="6974"/>
          <a:stretch/>
        </p:blipFill>
        <p:spPr>
          <a:xfrm>
            <a:off x="864768" y="3700844"/>
            <a:ext cx="1083018" cy="1184254"/>
          </a:xfrm>
          <a:prstGeom prst="rect">
            <a:avLst/>
          </a:prstGeom>
        </p:spPr>
      </p:pic>
      <p:cxnSp>
        <p:nvCxnSpPr>
          <p:cNvPr id="43" name="Straight Arrow Connector 42">
            <a:extLst>
              <a:ext uri="{FF2B5EF4-FFF2-40B4-BE49-F238E27FC236}">
                <a16:creationId xmlns:a16="http://schemas.microsoft.com/office/drawing/2014/main" id="{36042036-7898-311C-9E41-0052316E6D75}"/>
              </a:ext>
            </a:extLst>
          </p:cNvPr>
          <p:cNvCxnSpPr>
            <a:cxnSpLocks/>
            <a:endCxn id="45" idx="2"/>
          </p:cNvCxnSpPr>
          <p:nvPr/>
        </p:nvCxnSpPr>
        <p:spPr>
          <a:xfrm flipH="1">
            <a:off x="1406277" y="4725573"/>
            <a:ext cx="1047363" cy="159525"/>
          </a:xfrm>
          <a:prstGeom prst="straightConnector1">
            <a:avLst/>
          </a:prstGeom>
          <a:ln>
            <a:solidFill>
              <a:srgbClr val="FFC000"/>
            </a:solidFill>
            <a:tailEnd type="non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693D3C7-8207-7260-8448-A2358B7F0C3C}"/>
              </a:ext>
            </a:extLst>
          </p:cNvPr>
          <p:cNvCxnSpPr>
            <a:cxnSpLocks/>
          </p:cNvCxnSpPr>
          <p:nvPr/>
        </p:nvCxnSpPr>
        <p:spPr>
          <a:xfrm flipH="1" flipV="1">
            <a:off x="1627730" y="4083181"/>
            <a:ext cx="871630" cy="562479"/>
          </a:xfrm>
          <a:prstGeom prst="straightConnector1">
            <a:avLst/>
          </a:prstGeom>
          <a:ln>
            <a:solidFill>
              <a:srgbClr val="FFC000"/>
            </a:solidFill>
            <a:tailEnd type="non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60C6CB25-4632-83A9-EDA7-D331A50AD703}"/>
              </a:ext>
            </a:extLst>
          </p:cNvPr>
          <p:cNvSpPr txBox="1"/>
          <p:nvPr/>
        </p:nvSpPr>
        <p:spPr>
          <a:xfrm>
            <a:off x="126018" y="4983229"/>
            <a:ext cx="3650426" cy="1477328"/>
          </a:xfrm>
          <a:prstGeom prst="rect">
            <a:avLst/>
          </a:prstGeom>
          <a:noFill/>
        </p:spPr>
        <p:txBody>
          <a:bodyPr wrap="square" rtlCol="0">
            <a:spAutoFit/>
          </a:bodyPr>
          <a:lstStyle/>
          <a:p>
            <a:r>
              <a:rPr lang="en-US" dirty="0">
                <a:solidFill>
                  <a:srgbClr val="FFC000"/>
                </a:solidFill>
                <a:latin typeface="Times New Roman" panose="02020603050405020304" pitchFamily="18" charset="0"/>
                <a:cs typeface="Times New Roman" panose="02020603050405020304" pitchFamily="18" charset="0"/>
              </a:rPr>
              <a:t>Advanced Station Comms: </a:t>
            </a:r>
            <a:br>
              <a:rPr lang="en-US" dirty="0">
                <a:solidFill>
                  <a:srgbClr val="FFC000"/>
                </a:solidFill>
                <a:latin typeface="Times New Roman" panose="02020603050405020304" pitchFamily="18" charset="0"/>
                <a:cs typeface="Times New Roman" panose="02020603050405020304" pitchFamily="18" charset="0"/>
              </a:rPr>
            </a:br>
            <a:r>
              <a:rPr lang="en-US" dirty="0">
                <a:solidFill>
                  <a:srgbClr val="FFC000"/>
                </a:solidFill>
                <a:latin typeface="Times New Roman" panose="02020603050405020304" pitchFamily="18" charset="0"/>
                <a:cs typeface="Times New Roman" panose="02020603050405020304" pitchFamily="18" charset="0"/>
              </a:rPr>
              <a:t>Multi-frequency</a:t>
            </a:r>
            <a:br>
              <a:rPr lang="en-US" dirty="0">
                <a:solidFill>
                  <a:srgbClr val="FFC000"/>
                </a:solidFill>
                <a:latin typeface="Times New Roman" panose="02020603050405020304" pitchFamily="18" charset="0"/>
                <a:cs typeface="Times New Roman" panose="02020603050405020304" pitchFamily="18" charset="0"/>
              </a:rPr>
            </a:br>
            <a:r>
              <a:rPr lang="en-US" dirty="0">
                <a:solidFill>
                  <a:srgbClr val="FFC000"/>
                </a:solidFill>
                <a:latin typeface="Times New Roman" panose="02020603050405020304" pitchFamily="18" charset="0"/>
                <a:cs typeface="Times New Roman" panose="02020603050405020304" pitchFamily="18" charset="0"/>
              </a:rPr>
              <a:t>Multi-channel</a:t>
            </a:r>
          </a:p>
          <a:p>
            <a:r>
              <a:rPr lang="en-US" dirty="0">
                <a:solidFill>
                  <a:srgbClr val="FFC000"/>
                </a:solidFill>
                <a:latin typeface="Times New Roman" panose="02020603050405020304" pitchFamily="18" charset="0"/>
                <a:cs typeface="Times New Roman" panose="02020603050405020304" pitchFamily="18" charset="0"/>
              </a:rPr>
              <a:t>Terahertz/Laser Network Comms</a:t>
            </a:r>
          </a:p>
          <a:p>
            <a:r>
              <a:rPr lang="en-US" dirty="0">
                <a:solidFill>
                  <a:srgbClr val="FFC000"/>
                </a:solidFill>
                <a:latin typeface="Times New Roman" panose="02020603050405020304" pitchFamily="18" charset="0"/>
                <a:cs typeface="Times New Roman" panose="02020603050405020304" pitchFamily="18" charset="0"/>
              </a:rPr>
              <a:t>Advanced Gimbled Deep Space Dish</a:t>
            </a:r>
          </a:p>
        </p:txBody>
      </p:sp>
      <p:cxnSp>
        <p:nvCxnSpPr>
          <p:cNvPr id="52" name="Straight Connector 51">
            <a:extLst>
              <a:ext uri="{FF2B5EF4-FFF2-40B4-BE49-F238E27FC236}">
                <a16:creationId xmlns:a16="http://schemas.microsoft.com/office/drawing/2014/main" id="{B79C130F-ABCB-0D63-F546-A76F3B782AE4}"/>
              </a:ext>
            </a:extLst>
          </p:cNvPr>
          <p:cNvCxnSpPr>
            <a:stCxn id="14" idx="4"/>
          </p:cNvCxnSpPr>
          <p:nvPr/>
        </p:nvCxnSpPr>
        <p:spPr>
          <a:xfrm flipH="1">
            <a:off x="2602331" y="1630052"/>
            <a:ext cx="648386" cy="2599048"/>
          </a:xfrm>
          <a:prstGeom prst="line">
            <a:avLst/>
          </a:prstGeom>
          <a:ln w="25400">
            <a:gradFill>
              <a:gsLst>
                <a:gs pos="0">
                  <a:srgbClr val="C00000"/>
                </a:gs>
                <a:gs pos="100000">
                  <a:srgbClr val="B482DA"/>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CB9C9CA6-0188-59A4-584E-9872744168CC}"/>
              </a:ext>
            </a:extLst>
          </p:cNvPr>
          <p:cNvCxnSpPr>
            <a:cxnSpLocks/>
          </p:cNvCxnSpPr>
          <p:nvPr/>
        </p:nvCxnSpPr>
        <p:spPr>
          <a:xfrm>
            <a:off x="3510069" y="1366094"/>
            <a:ext cx="4206935" cy="500423"/>
          </a:xfrm>
          <a:prstGeom prst="line">
            <a:avLst/>
          </a:prstGeom>
          <a:ln w="25400">
            <a:gradFill>
              <a:gsLst>
                <a:gs pos="0">
                  <a:srgbClr val="C00000"/>
                </a:gs>
                <a:gs pos="100000">
                  <a:schemeClr val="accent1">
                    <a:lumMod val="60000"/>
                    <a:lumOff val="40000"/>
                  </a:schemeClr>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DCCFC6DE-28DA-A496-8F6F-8F6D1545B9F1}"/>
              </a:ext>
            </a:extLst>
          </p:cNvPr>
          <p:cNvCxnSpPr>
            <a:cxnSpLocks/>
          </p:cNvCxnSpPr>
          <p:nvPr/>
        </p:nvCxnSpPr>
        <p:spPr>
          <a:xfrm flipH="1">
            <a:off x="2787248" y="2201127"/>
            <a:ext cx="4846145" cy="2059022"/>
          </a:xfrm>
          <a:prstGeom prst="line">
            <a:avLst/>
          </a:prstGeom>
          <a:ln w="25400">
            <a:gradFill>
              <a:gsLst>
                <a:gs pos="0">
                  <a:schemeClr val="accent1">
                    <a:lumMod val="60000"/>
                    <a:lumOff val="40000"/>
                  </a:schemeClr>
                </a:gs>
                <a:gs pos="100000">
                  <a:srgbClr val="B482DA"/>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BF84CC1E-D78A-2343-EB8B-7859C9F914F1}"/>
              </a:ext>
            </a:extLst>
          </p:cNvPr>
          <p:cNvCxnSpPr>
            <a:cxnSpLocks/>
          </p:cNvCxnSpPr>
          <p:nvPr/>
        </p:nvCxnSpPr>
        <p:spPr>
          <a:xfrm flipH="1">
            <a:off x="3036222" y="3715029"/>
            <a:ext cx="2649005" cy="695910"/>
          </a:xfrm>
          <a:prstGeom prst="line">
            <a:avLst/>
          </a:prstGeom>
          <a:ln w="25400">
            <a:gradFill>
              <a:gsLst>
                <a:gs pos="0">
                  <a:schemeClr val="accent4">
                    <a:lumMod val="75000"/>
                  </a:schemeClr>
                </a:gs>
                <a:gs pos="100000">
                  <a:srgbClr val="B482DA"/>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3F5782BD-F704-08CA-1507-B24B950F124E}"/>
              </a:ext>
            </a:extLst>
          </p:cNvPr>
          <p:cNvCxnSpPr>
            <a:cxnSpLocks/>
          </p:cNvCxnSpPr>
          <p:nvPr/>
        </p:nvCxnSpPr>
        <p:spPr>
          <a:xfrm flipH="1">
            <a:off x="6585323" y="2322834"/>
            <a:ext cx="1137826" cy="918206"/>
          </a:xfrm>
          <a:prstGeom prst="line">
            <a:avLst/>
          </a:prstGeom>
          <a:ln w="25400">
            <a:gradFill>
              <a:gsLst>
                <a:gs pos="0">
                  <a:schemeClr val="accent1">
                    <a:lumMod val="60000"/>
                    <a:lumOff val="40000"/>
                  </a:schemeClr>
                </a:gs>
                <a:gs pos="100000">
                  <a:schemeClr val="accent4">
                    <a:lumMod val="75000"/>
                  </a:schemeClr>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28" name="Straight Connector 1027">
            <a:extLst>
              <a:ext uri="{FF2B5EF4-FFF2-40B4-BE49-F238E27FC236}">
                <a16:creationId xmlns:a16="http://schemas.microsoft.com/office/drawing/2014/main" id="{ED37B6C2-606B-FB48-991B-C88ACB25502A}"/>
              </a:ext>
            </a:extLst>
          </p:cNvPr>
          <p:cNvCxnSpPr>
            <a:cxnSpLocks/>
            <a:stCxn id="11" idx="2"/>
          </p:cNvCxnSpPr>
          <p:nvPr/>
        </p:nvCxnSpPr>
        <p:spPr>
          <a:xfrm flipH="1" flipV="1">
            <a:off x="3071738" y="4875669"/>
            <a:ext cx="5046102" cy="1004405"/>
          </a:xfrm>
          <a:prstGeom prst="line">
            <a:avLst/>
          </a:prstGeom>
          <a:ln w="25400">
            <a:gradFill>
              <a:gsLst>
                <a:gs pos="0">
                  <a:schemeClr val="accent6">
                    <a:lumMod val="75000"/>
                  </a:schemeClr>
                </a:gs>
                <a:gs pos="100000">
                  <a:srgbClr val="B482DA"/>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342EEA2A-4556-A9E5-6D7F-3153E5A9B4E9}"/>
              </a:ext>
            </a:extLst>
          </p:cNvPr>
          <p:cNvSpPr txBox="1"/>
          <p:nvPr/>
        </p:nvSpPr>
        <p:spPr>
          <a:xfrm>
            <a:off x="3332055" y="4482059"/>
            <a:ext cx="3143923" cy="1200329"/>
          </a:xfrm>
          <a:prstGeom prst="rect">
            <a:avLst/>
          </a:prstGeom>
          <a:solidFill>
            <a:schemeClr val="bg1">
              <a:alpha val="57000"/>
            </a:schemeClr>
          </a:solidFill>
        </p:spPr>
        <p:txBody>
          <a:bodyPr wrap="square" rtlCol="0">
            <a:spAutoFit/>
          </a:bodyPr>
          <a:lstStyle/>
          <a:p>
            <a:r>
              <a:rPr lang="en-US" dirty="0">
                <a:solidFill>
                  <a:srgbClr val="9148C8"/>
                </a:solidFill>
                <a:latin typeface="Times New Roman" panose="02020603050405020304" pitchFamily="18" charset="0"/>
                <a:cs typeface="Times New Roman" panose="02020603050405020304" pitchFamily="18" charset="0"/>
              </a:rPr>
              <a:t>L5 has unobstructed view of L3 and sits downstream of Space Weather flow along the Parker spiral </a:t>
            </a:r>
          </a:p>
        </p:txBody>
      </p:sp>
      <p:cxnSp>
        <p:nvCxnSpPr>
          <p:cNvPr id="1032" name="Straight Connector 1031">
            <a:extLst>
              <a:ext uri="{FF2B5EF4-FFF2-40B4-BE49-F238E27FC236}">
                <a16:creationId xmlns:a16="http://schemas.microsoft.com/office/drawing/2014/main" id="{7EEB38C4-3A9A-4851-B9D6-1C283FF96043}"/>
              </a:ext>
            </a:extLst>
          </p:cNvPr>
          <p:cNvCxnSpPr>
            <a:cxnSpLocks/>
            <a:endCxn id="11" idx="0"/>
          </p:cNvCxnSpPr>
          <p:nvPr/>
        </p:nvCxnSpPr>
        <p:spPr>
          <a:xfrm>
            <a:off x="7785793" y="2353527"/>
            <a:ext cx="1099127" cy="3005873"/>
          </a:xfrm>
          <a:prstGeom prst="line">
            <a:avLst/>
          </a:prstGeom>
          <a:ln w="25400">
            <a:gradFill>
              <a:gsLst>
                <a:gs pos="0">
                  <a:schemeClr val="accent1">
                    <a:lumMod val="60000"/>
                    <a:lumOff val="40000"/>
                  </a:schemeClr>
                </a:gs>
                <a:gs pos="100000">
                  <a:schemeClr val="accent6">
                    <a:lumMod val="75000"/>
                  </a:schemeClr>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30" name="Straight Connector 1029">
            <a:extLst>
              <a:ext uri="{FF2B5EF4-FFF2-40B4-BE49-F238E27FC236}">
                <a16:creationId xmlns:a16="http://schemas.microsoft.com/office/drawing/2014/main" id="{F97DF816-8B5B-167F-7108-455A63DAB8A6}"/>
              </a:ext>
            </a:extLst>
          </p:cNvPr>
          <p:cNvCxnSpPr>
            <a:cxnSpLocks/>
          </p:cNvCxnSpPr>
          <p:nvPr/>
        </p:nvCxnSpPr>
        <p:spPr>
          <a:xfrm flipH="1" flipV="1">
            <a:off x="6826587" y="3642335"/>
            <a:ext cx="2204876" cy="26670"/>
          </a:xfrm>
          <a:prstGeom prst="line">
            <a:avLst/>
          </a:prstGeom>
          <a:ln w="25400">
            <a:gradFill>
              <a:gsLst>
                <a:gs pos="0">
                  <a:schemeClr val="tx1">
                    <a:lumMod val="75000"/>
                  </a:schemeClr>
                </a:gs>
                <a:gs pos="100000">
                  <a:schemeClr val="accent4">
                    <a:lumMod val="75000"/>
                  </a:schemeClr>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E84473B5-B179-B963-A108-B931CF0D45DF}"/>
              </a:ext>
            </a:extLst>
          </p:cNvPr>
          <p:cNvSpPr txBox="1"/>
          <p:nvPr/>
        </p:nvSpPr>
        <p:spPr>
          <a:xfrm>
            <a:off x="6813499" y="3007738"/>
            <a:ext cx="2194560" cy="584775"/>
          </a:xfrm>
          <a:prstGeom prst="rect">
            <a:avLst/>
          </a:prstGeom>
          <a:solidFill>
            <a:schemeClr val="bg1">
              <a:alpha val="74000"/>
            </a:schemeClr>
          </a:solidFill>
        </p:spPr>
        <p:txBody>
          <a:bodyPr wrap="square" rtlCol="0">
            <a:spAutoFit/>
          </a:bodyPr>
          <a:lstStyle/>
          <a:p>
            <a:r>
              <a:rPr lang="en-US" sz="1600" dirty="0">
                <a:solidFill>
                  <a:schemeClr val="accent4">
                    <a:lumMod val="75000"/>
                  </a:schemeClr>
                </a:solidFill>
                <a:latin typeface="Times New Roman" panose="02020603050405020304" pitchFamily="18" charset="0"/>
                <a:cs typeface="Times New Roman" panose="02020603050405020304" pitchFamily="18" charset="0"/>
              </a:rPr>
              <a:t>L1 is an upstream Space Weather Detector</a:t>
            </a:r>
          </a:p>
        </p:txBody>
      </p:sp>
      <p:cxnSp>
        <p:nvCxnSpPr>
          <p:cNvPr id="1034" name="Straight Connector 1033">
            <a:extLst>
              <a:ext uri="{FF2B5EF4-FFF2-40B4-BE49-F238E27FC236}">
                <a16:creationId xmlns:a16="http://schemas.microsoft.com/office/drawing/2014/main" id="{219B533D-70A9-1B1E-4B99-94226AC9DB9B}"/>
              </a:ext>
            </a:extLst>
          </p:cNvPr>
          <p:cNvCxnSpPr>
            <a:cxnSpLocks/>
          </p:cNvCxnSpPr>
          <p:nvPr/>
        </p:nvCxnSpPr>
        <p:spPr>
          <a:xfrm flipH="1">
            <a:off x="9212564" y="4062917"/>
            <a:ext cx="878843" cy="1342963"/>
          </a:xfrm>
          <a:prstGeom prst="line">
            <a:avLst/>
          </a:prstGeom>
          <a:ln w="25400">
            <a:gradFill>
              <a:gsLst>
                <a:gs pos="0">
                  <a:schemeClr val="tx1">
                    <a:lumMod val="75000"/>
                  </a:schemeClr>
                </a:gs>
                <a:gs pos="100000">
                  <a:schemeClr val="accent6">
                    <a:lumMod val="75000"/>
                  </a:schemeClr>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040" name="Straight Arrow Connector 1039">
            <a:extLst>
              <a:ext uri="{FF2B5EF4-FFF2-40B4-BE49-F238E27FC236}">
                <a16:creationId xmlns:a16="http://schemas.microsoft.com/office/drawing/2014/main" id="{22C102ED-3E0A-6F32-217E-996113659E09}"/>
              </a:ext>
            </a:extLst>
          </p:cNvPr>
          <p:cNvCxnSpPr>
            <a:cxnSpLocks/>
          </p:cNvCxnSpPr>
          <p:nvPr/>
        </p:nvCxnSpPr>
        <p:spPr>
          <a:xfrm flipH="1">
            <a:off x="7867650" y="4482059"/>
            <a:ext cx="381000" cy="392289"/>
          </a:xfrm>
          <a:prstGeom prst="straightConnector1">
            <a:avLst/>
          </a:prstGeom>
          <a:ln>
            <a:gradFill>
              <a:gsLst>
                <a:gs pos="0">
                  <a:schemeClr val="tx1">
                    <a:lumMod val="75000"/>
                  </a:schemeClr>
                </a:gs>
                <a:gs pos="100000">
                  <a:srgbClr val="92D050"/>
                </a:gs>
              </a:gsLst>
              <a:lin ang="5400000" scaled="1"/>
            </a:gra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
        <p:nvSpPr>
          <p:cNvPr id="1042" name="TextBox 1041">
            <a:extLst>
              <a:ext uri="{FF2B5EF4-FFF2-40B4-BE49-F238E27FC236}">
                <a16:creationId xmlns:a16="http://schemas.microsoft.com/office/drawing/2014/main" id="{23A708EB-FC02-A735-1784-2EA20926F444}"/>
              </a:ext>
            </a:extLst>
          </p:cNvPr>
          <p:cNvSpPr txBox="1"/>
          <p:nvPr/>
        </p:nvSpPr>
        <p:spPr>
          <a:xfrm rot="20205270">
            <a:off x="7054604" y="4811166"/>
            <a:ext cx="2286452" cy="369332"/>
          </a:xfrm>
          <a:prstGeom prst="rect">
            <a:avLst/>
          </a:prstGeom>
          <a:solidFill>
            <a:schemeClr val="bg1">
              <a:alpha val="35000"/>
            </a:schemeClr>
          </a:solidFill>
        </p:spPr>
        <p:txBody>
          <a:bodyPr wrap="square" rtlCol="0">
            <a:spAutoFit/>
          </a:bodyPr>
          <a:lstStyle/>
          <a:p>
            <a:r>
              <a:rPr lang="en-US" dirty="0">
                <a:latin typeface="Times New Roman" panose="02020603050405020304" pitchFamily="18" charset="0"/>
                <a:cs typeface="Times New Roman" panose="02020603050405020304" pitchFamily="18" charset="0"/>
              </a:rPr>
              <a:t>Earth-Lunar Comms</a:t>
            </a:r>
          </a:p>
        </p:txBody>
      </p:sp>
      <p:sp>
        <p:nvSpPr>
          <p:cNvPr id="1045" name="TextBox 1044">
            <a:extLst>
              <a:ext uri="{FF2B5EF4-FFF2-40B4-BE49-F238E27FC236}">
                <a16:creationId xmlns:a16="http://schemas.microsoft.com/office/drawing/2014/main" id="{D3BAC894-D209-D29F-0C02-0F63E57C3BDE}"/>
              </a:ext>
            </a:extLst>
          </p:cNvPr>
          <p:cNvSpPr txBox="1"/>
          <p:nvPr/>
        </p:nvSpPr>
        <p:spPr>
          <a:xfrm rot="372730">
            <a:off x="4231456" y="1194777"/>
            <a:ext cx="3502091" cy="954107"/>
          </a:xfrm>
          <a:prstGeom prst="rect">
            <a:avLst/>
          </a:prstGeom>
          <a:solidFill>
            <a:schemeClr val="bg1">
              <a:alpha val="35000"/>
            </a:schemeClr>
          </a:solidFill>
        </p:spPr>
        <p:txBody>
          <a:bodyPr wrap="square" rtlCol="0">
            <a:spAutoFit/>
          </a:bodyPr>
          <a:lstStyle/>
          <a:p>
            <a:r>
              <a:rPr lang="en-US" sz="1400" dirty="0">
                <a:latin typeface="Times New Roman" panose="02020603050405020304" pitchFamily="18" charset="0"/>
                <a:cs typeface="Times New Roman" panose="02020603050405020304" pitchFamily="18" charset="0"/>
              </a:rPr>
              <a:t>The SOL-Network is an Interstation communications Network using </a:t>
            </a:r>
            <a:br>
              <a:rPr lang="en-US" sz="1400" dirty="0">
                <a:latin typeface="Times New Roman" panose="02020603050405020304" pitchFamily="18" charset="0"/>
                <a:cs typeface="Times New Roman" panose="02020603050405020304" pitchFamily="18" charset="0"/>
              </a:rPr>
            </a:br>
            <a:r>
              <a:rPr lang="en-US" sz="1400" dirty="0">
                <a:latin typeface="Times New Roman" panose="02020603050405020304" pitchFamily="18" charset="0"/>
                <a:cs typeface="Times New Roman" panose="02020603050405020304" pitchFamily="18" charset="0"/>
              </a:rPr>
              <a:t>Terahertz/Laser comms with AI based packet networking</a:t>
            </a:r>
          </a:p>
        </p:txBody>
      </p:sp>
      <p:pic>
        <p:nvPicPr>
          <p:cNvPr id="1046" name="Picture 1045">
            <a:extLst>
              <a:ext uri="{FF2B5EF4-FFF2-40B4-BE49-F238E27FC236}">
                <a16:creationId xmlns:a16="http://schemas.microsoft.com/office/drawing/2014/main" id="{0B838BD6-3AF8-DC44-C2ED-F3D4FED8E069}"/>
              </a:ext>
            </a:extLst>
          </p:cNvPr>
          <p:cNvPicPr>
            <a:picLocks noChangeAspect="1"/>
          </p:cNvPicPr>
          <p:nvPr/>
        </p:nvPicPr>
        <p:blipFill>
          <a:blip r:embed="rId6"/>
          <a:stretch>
            <a:fillRect/>
          </a:stretch>
        </p:blipFill>
        <p:spPr>
          <a:xfrm rot="344051">
            <a:off x="3806765" y="1141483"/>
            <a:ext cx="1916337" cy="165142"/>
          </a:xfrm>
          <a:prstGeom prst="rect">
            <a:avLst/>
          </a:prstGeom>
        </p:spPr>
      </p:pic>
    </p:spTree>
    <p:extLst>
      <p:ext uri="{BB962C8B-B14F-4D97-AF65-F5344CB8AC3E}">
        <p14:creationId xmlns:p14="http://schemas.microsoft.com/office/powerpoint/2010/main" val="472486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56"/>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5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60"/>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62"/>
                                        </p:tgtEl>
                                        <p:attrNameLst>
                                          <p:attrName>style.visibility</p:attrName>
                                        </p:attrNameLst>
                                      </p:cBhvr>
                                      <p:to>
                                        <p:strVal val="visible"/>
                                      </p:to>
                                    </p:set>
                                  </p:childTnLst>
                                </p:cTn>
                              </p:par>
                              <p:par>
                                <p:cTn id="73" presetID="1" presetClass="entr" presetSubtype="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1032"/>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nodeType="clickEffect">
                                  <p:stCondLst>
                                    <p:cond delay="0"/>
                                  </p:stCondLst>
                                  <p:childTnLst>
                                    <p:set>
                                      <p:cBhvr>
                                        <p:cTn id="80" dur="1" fill="hold">
                                          <p:stCondLst>
                                            <p:cond delay="0"/>
                                          </p:stCondLst>
                                        </p:cTn>
                                        <p:tgtEl>
                                          <p:spTgt spid="1030"/>
                                        </p:tgtEl>
                                        <p:attrNameLst>
                                          <p:attrName>style.visibility</p:attrName>
                                        </p:attrNameLst>
                                      </p:cBhvr>
                                      <p:to>
                                        <p:strVal val="visible"/>
                                      </p:to>
                                    </p:set>
                                  </p:childTnLst>
                                </p:cTn>
                              </p:par>
                              <p:par>
                                <p:cTn id="81" presetID="1" presetClass="entr" presetSubtype="0" fill="hold" nodeType="withEffect">
                                  <p:stCondLst>
                                    <p:cond delay="0"/>
                                  </p:stCondLst>
                                  <p:childTnLst>
                                    <p:set>
                                      <p:cBhvr>
                                        <p:cTn id="82" dur="1" fill="hold">
                                          <p:stCondLst>
                                            <p:cond delay="0"/>
                                          </p:stCondLst>
                                        </p:cTn>
                                        <p:tgtEl>
                                          <p:spTgt spid="1034"/>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24"/>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17"/>
                                        </p:tgtEl>
                                        <p:attrNameLst>
                                          <p:attrName>style.visibility</p:attrName>
                                        </p:attrNameLst>
                                      </p:cBhvr>
                                      <p:to>
                                        <p:strVal val="visible"/>
                                      </p:to>
                                    </p:set>
                                  </p:childTnLst>
                                </p:cTn>
                              </p:par>
                              <p:par>
                                <p:cTn id="87" presetID="1" presetClass="entr" presetSubtype="0"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par>
                                <p:cTn id="89" presetID="1" presetClass="entr" presetSubtype="0" fill="hold" nodeType="withEffect">
                                  <p:stCondLst>
                                    <p:cond delay="0"/>
                                  </p:stCondLst>
                                  <p:childTnLst>
                                    <p:set>
                                      <p:cBhvr>
                                        <p:cTn id="90" dur="1" fill="hold">
                                          <p:stCondLst>
                                            <p:cond delay="0"/>
                                          </p:stCondLst>
                                        </p:cTn>
                                        <p:tgtEl>
                                          <p:spTgt spid="22"/>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1040"/>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1042"/>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P spid="13" grpId="0" animBg="1"/>
      <p:bldP spid="14" grpId="0" animBg="1"/>
      <p:bldP spid="15" grpId="0" animBg="1"/>
      <p:bldP spid="24" grpId="0"/>
      <p:bldP spid="27" grpId="0"/>
      <p:bldP spid="29" grpId="0"/>
      <p:bldP spid="30" grpId="0"/>
      <p:bldP spid="38" grpId="0"/>
      <p:bldP spid="46" grpId="0"/>
      <p:bldP spid="28" grpId="0" animBg="1"/>
      <p:bldP spid="26" grpId="0" animBg="1"/>
      <p:bldP spid="104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Picture 51" descr="A group of satellites in space&#10;&#10;Description automatically generated">
            <a:extLst>
              <a:ext uri="{FF2B5EF4-FFF2-40B4-BE49-F238E27FC236}">
                <a16:creationId xmlns:a16="http://schemas.microsoft.com/office/drawing/2014/main" id="{2AA9AF74-EA5A-E76E-9587-C03346D6447A}"/>
              </a:ext>
            </a:extLst>
          </p:cNvPr>
          <p:cNvPicPr/>
          <p:nvPr/>
        </p:nvPicPr>
        <p:blipFill>
          <a:blip r:embed="rId2">
            <a:extLst>
              <a:ext uri="{28A0092B-C50C-407E-A947-70E740481C1C}">
                <a14:useLocalDpi xmlns:a14="http://schemas.microsoft.com/office/drawing/2010/main" val="0"/>
              </a:ext>
            </a:extLst>
          </a:blip>
          <a:srcRect l="1582" t="2371" r="1353" b="2371"/>
          <a:stretch/>
        </p:blipFill>
        <p:spPr>
          <a:xfrm>
            <a:off x="9228" y="16800"/>
            <a:ext cx="12192000" cy="6824400"/>
          </a:xfrm>
          <a:prstGeom prst="rect">
            <a:avLst/>
          </a:prstGeom>
        </p:spPr>
      </p:pic>
      <p:sp>
        <p:nvSpPr>
          <p:cNvPr id="7" name="Title 1">
            <a:extLst>
              <a:ext uri="{FF2B5EF4-FFF2-40B4-BE49-F238E27FC236}">
                <a16:creationId xmlns:a16="http://schemas.microsoft.com/office/drawing/2014/main" id="{06F776C8-DA43-E75C-C3E2-DD3311BF3B54}"/>
              </a:ext>
            </a:extLst>
          </p:cNvPr>
          <p:cNvSpPr txBox="1">
            <a:spLocks/>
          </p:cNvSpPr>
          <p:nvPr/>
        </p:nvSpPr>
        <p:spPr>
          <a:xfrm>
            <a:off x="0" y="7112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Times New Roman" panose="02020603050405020304" pitchFamily="18" charset="0"/>
                <a:cs typeface="Times New Roman" panose="02020603050405020304" pitchFamily="18" charset="0"/>
              </a:rPr>
              <a:t>The</a:t>
            </a:r>
            <a:r>
              <a:rPr lang="en-US" dirty="0">
                <a:solidFill>
                  <a:srgbClr val="FFC000"/>
                </a:solidFill>
                <a:latin typeface="Arial Black" panose="020B0A04020102020204" pitchFamily="34" charset="0"/>
              </a:rPr>
              <a:t> LCARS </a:t>
            </a:r>
            <a:r>
              <a:rPr lang="en-US" dirty="0">
                <a:solidFill>
                  <a:srgbClr val="FFC000"/>
                </a:solidFill>
                <a:latin typeface="Times New Roman" panose="02020603050405020304" pitchFamily="18" charset="0"/>
                <a:cs typeface="Times New Roman" panose="02020603050405020304" pitchFamily="18" charset="0"/>
              </a:rPr>
              <a:t>Array</a:t>
            </a:r>
            <a:r>
              <a:rPr lang="en-US" dirty="0">
                <a:solidFill>
                  <a:srgbClr val="FFC000"/>
                </a:solidFill>
                <a:latin typeface="Arial Black" panose="020B0A04020102020204" pitchFamily="34" charset="0"/>
              </a:rPr>
              <a:t> </a:t>
            </a:r>
            <a:r>
              <a:rPr lang="en-US" dirty="0">
                <a:solidFill>
                  <a:srgbClr val="FFC000"/>
                </a:solidFill>
                <a:latin typeface="Times New Roman" panose="02020603050405020304" pitchFamily="18" charset="0"/>
                <a:cs typeface="Times New Roman" panose="02020603050405020304" pitchFamily="18" charset="0"/>
              </a:rPr>
              <a:t>– the Spacecraft Concept</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8C86F43-0E3C-2245-E39D-85290D8916F0}"/>
              </a:ext>
            </a:extLst>
          </p:cNvPr>
          <p:cNvSpPr>
            <a:spLocks noGrp="1"/>
          </p:cNvSpPr>
          <p:nvPr>
            <p:ph idx="1"/>
          </p:nvPr>
        </p:nvSpPr>
        <p:spPr>
          <a:xfrm>
            <a:off x="45720" y="855344"/>
            <a:ext cx="6096000" cy="5616524"/>
          </a:xfrm>
          <a:solidFill>
            <a:schemeClr val="bg1">
              <a:alpha val="80000"/>
            </a:schemeClr>
          </a:solidFill>
          <a:effectLst>
            <a:glow rad="254000">
              <a:srgbClr val="002060">
                <a:alpha val="38000"/>
              </a:srgbClr>
            </a:glow>
          </a:effectLst>
        </p:spPr>
        <p:txBody>
          <a:bodyPr>
            <a:normAutofit fontScale="70000" lnSpcReduction="20000"/>
          </a:bodyPr>
          <a:lstStyle/>
          <a:p>
            <a:pPr marL="55563" lvl="1" indent="0">
              <a:buNone/>
            </a:pPr>
            <a:r>
              <a:rPr lang="en-US" dirty="0">
                <a:solidFill>
                  <a:srgbClr val="FFC000"/>
                </a:solidFill>
                <a:latin typeface="Times New Roman" panose="02020603050405020304" pitchFamily="18" charset="0"/>
                <a:cs typeface="Times New Roman" panose="02020603050405020304" pitchFamily="18" charset="0"/>
              </a:rPr>
              <a:t>The </a:t>
            </a:r>
            <a:r>
              <a:rPr lang="en-US" dirty="0">
                <a:solidFill>
                  <a:srgbClr val="FFC000"/>
                </a:solidFill>
                <a:latin typeface="Arial Black" panose="020B0A04020102020204" pitchFamily="34" charset="0"/>
                <a:cs typeface="Times New Roman" panose="02020603050405020304" pitchFamily="18" charset="0"/>
              </a:rPr>
              <a:t>LCARS</a:t>
            </a:r>
            <a:r>
              <a:rPr lang="en-US" dirty="0">
                <a:solidFill>
                  <a:srgbClr val="FFC000"/>
                </a:solidFill>
                <a:latin typeface="Times New Roman" panose="02020603050405020304" pitchFamily="18" charset="0"/>
                <a:cs typeface="Times New Roman" panose="02020603050405020304" pitchFamily="18" charset="0"/>
              </a:rPr>
              <a:t> Array Spacecraft Concept</a:t>
            </a:r>
          </a:p>
          <a:p>
            <a:pPr marL="55563" lvl="1" indent="0">
              <a:buNone/>
            </a:pPr>
            <a:r>
              <a:rPr lang="en-US" dirty="0">
                <a:solidFill>
                  <a:srgbClr val="FFC000"/>
                </a:solidFill>
                <a:latin typeface="Times New Roman" panose="02020603050405020304" pitchFamily="18" charset="0"/>
                <a:cs typeface="Times New Roman" panose="02020603050405020304" pitchFamily="18" charset="0"/>
              </a:rPr>
              <a:t>Novel Spacecraft Development </a:t>
            </a:r>
          </a:p>
          <a:p>
            <a:pPr marL="55563" lvl="1" indent="0">
              <a:buNone/>
            </a:pPr>
            <a:r>
              <a:rPr lang="en-US" dirty="0">
                <a:solidFill>
                  <a:srgbClr val="FFC000"/>
                </a:solidFill>
                <a:latin typeface="Times New Roman" panose="02020603050405020304" pitchFamily="18" charset="0"/>
                <a:cs typeface="Times New Roman" panose="02020603050405020304" pitchFamily="18" charset="0"/>
              </a:rPr>
              <a:t>100 Year Mission Lifetime Goal</a:t>
            </a:r>
          </a:p>
          <a:p>
            <a:pPr marL="685800" lvl="2" indent="-342900" algn="l">
              <a:spcBef>
                <a:spcPts val="600"/>
              </a:spcBef>
              <a:buFont typeface="Wingdings" panose="05000000000000000000" pitchFamily="2" charset="2"/>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Multi-Component Modular Spacecraft</a:t>
            </a:r>
          </a:p>
          <a:p>
            <a:pPr marL="685800" lvl="2" indent="-342900" algn="l">
              <a:spcBef>
                <a:spcPts val="600"/>
              </a:spcBef>
              <a:buFont typeface="Wingdings" panose="05000000000000000000" pitchFamily="2" charset="2"/>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One or more transport rockets to units'</a:t>
            </a:r>
          </a:p>
          <a:p>
            <a:pPr marL="685800" lvl="2" indent="-342900" algn="l">
              <a:spcBef>
                <a:spcPts val="600"/>
              </a:spcBef>
              <a:buFont typeface="Wingdings" panose="05000000000000000000" pitchFamily="2" charset="2"/>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Station Keeping engine at final destination</a:t>
            </a:r>
          </a:p>
          <a:p>
            <a:pPr marL="685800" lvl="2" indent="-342900" algn="l">
              <a:spcBef>
                <a:spcPts val="600"/>
              </a:spcBef>
              <a:buFont typeface="Wingdings" panose="05000000000000000000" pitchFamily="2" charset="2"/>
              <a:buChar char="§"/>
            </a:pPr>
            <a:r>
              <a:rPr lang="en-US" sz="2400" dirty="0">
                <a:solidFill>
                  <a:schemeClr val="accent4">
                    <a:lumMod val="40000"/>
                    <a:lumOff val="60000"/>
                  </a:schemeClr>
                </a:solidFill>
                <a:latin typeface="Times New Roman" panose="02020603050405020304" pitchFamily="18" charset="0"/>
                <a:cs typeface="Times New Roman" panose="02020603050405020304" pitchFamily="18" charset="0"/>
              </a:rPr>
              <a:t>Modular Spacecraft Design with Self Assembly capability</a:t>
            </a:r>
            <a:endParaRPr lang="en-US" dirty="0">
              <a:solidFill>
                <a:schemeClr val="accent4">
                  <a:lumMod val="40000"/>
                  <a:lumOff val="60000"/>
                </a:schemeClr>
              </a:solidFill>
              <a:latin typeface="Times New Roman" panose="02020603050405020304" pitchFamily="18" charset="0"/>
              <a:cs typeface="Times New Roman" panose="02020603050405020304" pitchFamily="18" charset="0"/>
            </a:endParaRPr>
          </a:p>
          <a:p>
            <a:pPr marL="55563" lvl="1" indent="0">
              <a:buNone/>
            </a:pPr>
            <a:r>
              <a:rPr lang="en-US" dirty="0">
                <a:solidFill>
                  <a:srgbClr val="FFC000"/>
                </a:solidFill>
                <a:latin typeface="Times New Roman" panose="02020603050405020304" pitchFamily="18" charset="0"/>
                <a:cs typeface="Times New Roman" panose="02020603050405020304" pitchFamily="18" charset="0"/>
              </a:rPr>
              <a:t>Separate Communications and Sensor Sections</a:t>
            </a:r>
          </a:p>
          <a:p>
            <a:pPr lvl="1"/>
            <a:r>
              <a:rPr lang="en-US" dirty="0">
                <a:solidFill>
                  <a:srgbClr val="EF81C2"/>
                </a:solidFill>
                <a:latin typeface="Times New Roman" panose="02020603050405020304" pitchFamily="18" charset="0"/>
                <a:cs typeface="Times New Roman" panose="02020603050405020304" pitchFamily="18" charset="0"/>
              </a:rPr>
              <a:t>Communications Section</a:t>
            </a:r>
          </a:p>
          <a:p>
            <a:pPr lvl="2"/>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Inter-SC COMM (Laser +Terahertz)</a:t>
            </a:r>
          </a:p>
          <a:p>
            <a:pPr lvl="2"/>
            <a:r>
              <a:rPr lang="en-US" dirty="0">
                <a:solidFill>
                  <a:srgbClr val="EF81C2"/>
                </a:solidFill>
                <a:latin typeface="Times New Roman" panose="02020603050405020304" pitchFamily="18" charset="0"/>
                <a:cs typeface="Times New Roman" panose="02020603050405020304" pitchFamily="18" charset="0"/>
              </a:rPr>
              <a:t>Multichannel/Multifrequency Radio Comms</a:t>
            </a:r>
          </a:p>
          <a:p>
            <a:pPr lvl="2"/>
            <a:r>
              <a:rPr lang="en-US" dirty="0">
                <a:solidFill>
                  <a:srgbClr val="E21C92"/>
                </a:solidFill>
                <a:latin typeface="Times New Roman" panose="02020603050405020304" pitchFamily="18" charset="0"/>
                <a:cs typeface="Times New Roman" panose="02020603050405020304" pitchFamily="18" charset="0"/>
              </a:rPr>
              <a:t>Gimbled Deep Space Communications</a:t>
            </a:r>
            <a:endParaRPr lang="en-US" dirty="0">
              <a:solidFill>
                <a:srgbClr val="EF81C2"/>
              </a:solidFill>
              <a:latin typeface="Times New Roman" panose="02020603050405020304" pitchFamily="18" charset="0"/>
              <a:cs typeface="Times New Roman" panose="02020603050405020304" pitchFamily="18" charset="0"/>
            </a:endParaRPr>
          </a:p>
          <a:p>
            <a:pPr lvl="1"/>
            <a:r>
              <a:rPr lang="en-US" dirty="0">
                <a:solidFill>
                  <a:srgbClr val="00B0F0"/>
                </a:solidFill>
                <a:latin typeface="Times New Roman" panose="02020603050405020304" pitchFamily="18" charset="0"/>
                <a:cs typeface="Times New Roman" panose="02020603050405020304" pitchFamily="18" charset="0"/>
              </a:rPr>
              <a:t>Sensor Section</a:t>
            </a:r>
          </a:p>
          <a:p>
            <a:pPr lvl="2"/>
            <a:r>
              <a:rPr lang="en-US" dirty="0">
                <a:solidFill>
                  <a:srgbClr val="FFC000"/>
                </a:solidFill>
                <a:latin typeface="Times New Roman" panose="02020603050405020304" pitchFamily="18" charset="0"/>
                <a:cs typeface="Times New Roman" panose="02020603050405020304" pitchFamily="18" charset="0"/>
              </a:rPr>
              <a:t>Current Sizing: 4 m tall x 2-3 m deep</a:t>
            </a:r>
          </a:p>
          <a:p>
            <a:pPr lvl="2"/>
            <a:r>
              <a:rPr lang="en-US" dirty="0">
                <a:solidFill>
                  <a:srgbClr val="FFC000"/>
                </a:solidFill>
                <a:latin typeface="Times New Roman" panose="02020603050405020304" pitchFamily="18" charset="0"/>
                <a:cs typeface="Times New Roman" panose="02020603050405020304" pitchFamily="18" charset="0"/>
              </a:rPr>
              <a:t>Sensor Section SHIELDS the Communications Array!</a:t>
            </a:r>
          </a:p>
          <a:p>
            <a:pPr lvl="2"/>
            <a:r>
              <a:rPr lang="en-US" dirty="0">
                <a:solidFill>
                  <a:schemeClr val="bg2">
                    <a:lumMod val="60000"/>
                    <a:lumOff val="40000"/>
                  </a:schemeClr>
                </a:solidFill>
                <a:latin typeface="Times New Roman" panose="02020603050405020304" pitchFamily="18" charset="0"/>
                <a:cs typeface="Times New Roman" panose="02020603050405020304" pitchFamily="18" charset="0"/>
              </a:rPr>
              <a:t>Modular Instrument Bays, 4 m tall x 28 m </a:t>
            </a:r>
          </a:p>
          <a:p>
            <a:pPr lvl="3"/>
            <a:r>
              <a:rPr lang="en-US" dirty="0">
                <a:solidFill>
                  <a:schemeClr val="bg2">
                    <a:lumMod val="60000"/>
                    <a:lumOff val="40000"/>
                  </a:schemeClr>
                </a:solidFill>
                <a:latin typeface="Times New Roman" panose="02020603050405020304" pitchFamily="18" charset="0"/>
                <a:cs typeface="Times New Roman" panose="02020603050405020304" pitchFamily="18" charset="0"/>
              </a:rPr>
              <a:t>1 m</a:t>
            </a:r>
            <a:r>
              <a:rPr lang="en-US" baseline="30000" dirty="0">
                <a:solidFill>
                  <a:schemeClr val="bg2">
                    <a:lumMod val="60000"/>
                    <a:lumOff val="40000"/>
                  </a:schemeClr>
                </a:solidFill>
                <a:latin typeface="Times New Roman" panose="02020603050405020304" pitchFamily="18" charset="0"/>
                <a:cs typeface="Times New Roman" panose="02020603050405020304" pitchFamily="18" charset="0"/>
              </a:rPr>
              <a:t>2</a:t>
            </a:r>
            <a:r>
              <a:rPr lang="en-US" dirty="0">
                <a:solidFill>
                  <a:schemeClr val="bg2">
                    <a:lumMod val="60000"/>
                    <a:lumOff val="40000"/>
                  </a:schemeClr>
                </a:solidFill>
                <a:latin typeface="Times New Roman" panose="02020603050405020304" pitchFamily="18" charset="0"/>
                <a:cs typeface="Times New Roman" panose="02020603050405020304" pitchFamily="18" charset="0"/>
              </a:rPr>
              <a:t> sections divided as 1 dm</a:t>
            </a:r>
            <a:r>
              <a:rPr lang="en-US" baseline="30000" dirty="0">
                <a:solidFill>
                  <a:schemeClr val="bg2">
                    <a:lumMod val="60000"/>
                    <a:lumOff val="40000"/>
                  </a:schemeClr>
                </a:solidFill>
                <a:latin typeface="Times New Roman" panose="02020603050405020304" pitchFamily="18" charset="0"/>
                <a:cs typeface="Times New Roman" panose="02020603050405020304" pitchFamily="18" charset="0"/>
              </a:rPr>
              <a:t>2</a:t>
            </a:r>
            <a:r>
              <a:rPr lang="en-US" dirty="0">
                <a:solidFill>
                  <a:schemeClr val="bg2">
                    <a:lumMod val="60000"/>
                    <a:lumOff val="40000"/>
                  </a:schemeClr>
                </a:solidFill>
                <a:latin typeface="Times New Roman" panose="02020603050405020304" pitchFamily="18" charset="0"/>
                <a:cs typeface="Times New Roman" panose="02020603050405020304" pitchFamily="18" charset="0"/>
              </a:rPr>
              <a:t> units</a:t>
            </a:r>
          </a:p>
          <a:p>
            <a:pPr lvl="3"/>
            <a:r>
              <a:rPr lang="en-US" dirty="0">
                <a:solidFill>
                  <a:schemeClr val="bg2">
                    <a:lumMod val="60000"/>
                    <a:lumOff val="40000"/>
                  </a:schemeClr>
                </a:solidFill>
                <a:latin typeface="Times New Roman" panose="02020603050405020304" pitchFamily="18" charset="0"/>
                <a:cs typeface="Times New Roman" panose="02020603050405020304" pitchFamily="18" charset="0"/>
              </a:rPr>
              <a:t>Power and Data per unit </a:t>
            </a:r>
          </a:p>
          <a:p>
            <a:pPr lvl="3"/>
            <a:r>
              <a:rPr lang="en-US" b="1" u="sng" dirty="0">
                <a:solidFill>
                  <a:schemeClr val="bg2">
                    <a:lumMod val="60000"/>
                    <a:lumOff val="40000"/>
                  </a:schemeClr>
                </a:solidFill>
                <a:latin typeface="Times New Roman" panose="02020603050405020304" pitchFamily="18" charset="0"/>
                <a:cs typeface="Times New Roman" panose="02020603050405020304" pitchFamily="18" charset="0"/>
              </a:rPr>
              <a:t>Up to 100 units per section and 2800 total units</a:t>
            </a:r>
          </a:p>
          <a:p>
            <a:pPr lvl="2"/>
            <a:r>
              <a:rPr lang="en-US" dirty="0">
                <a:solidFill>
                  <a:srgbClr val="FFFF00"/>
                </a:solidFill>
                <a:latin typeface="Times New Roman" panose="02020603050405020304" pitchFamily="18" charset="0"/>
                <a:cs typeface="Times New Roman" panose="02020603050405020304" pitchFamily="18" charset="0"/>
              </a:rPr>
              <a:t>Direct Solar Telescopes with continuous recording</a:t>
            </a:r>
          </a:p>
          <a:p>
            <a:pPr lvl="2"/>
            <a:r>
              <a:rPr lang="en-US" dirty="0">
                <a:solidFill>
                  <a:srgbClr val="92D050"/>
                </a:solidFill>
                <a:latin typeface="Times New Roman" panose="02020603050405020304" pitchFamily="18" charset="0"/>
                <a:cs typeface="Times New Roman" panose="02020603050405020304" pitchFamily="18" charset="0"/>
              </a:rPr>
              <a:t>In-Situ Solar Wind Instruments with continuous recording</a:t>
            </a:r>
            <a:br>
              <a:rPr lang="en-US" dirty="0">
                <a:solidFill>
                  <a:srgbClr val="92D050"/>
                </a:solidFill>
                <a:latin typeface="Times New Roman" panose="02020603050405020304" pitchFamily="18" charset="0"/>
                <a:cs typeface="Times New Roman" panose="02020603050405020304" pitchFamily="18" charset="0"/>
              </a:rPr>
            </a:br>
            <a:r>
              <a:rPr lang="en-US" dirty="0">
                <a:solidFill>
                  <a:srgbClr val="92D050"/>
                </a:solidFill>
                <a:latin typeface="Times New Roman" panose="02020603050405020304" pitchFamily="18" charset="0"/>
                <a:cs typeface="Times New Roman" panose="02020603050405020304" pitchFamily="18" charset="0"/>
              </a:rPr>
              <a:t>scattered throughout the available bays</a:t>
            </a:r>
          </a:p>
          <a:p>
            <a:pPr lvl="2"/>
            <a:r>
              <a:rPr lang="en-US" dirty="0">
                <a:solidFill>
                  <a:srgbClr val="FFC000"/>
                </a:solidFill>
                <a:latin typeface="Times New Roman" panose="02020603050405020304" pitchFamily="18" charset="0"/>
                <a:cs typeface="Times New Roman" panose="02020603050405020304" pitchFamily="18" charset="0"/>
              </a:rPr>
              <a:t>Stellar telescopes instruments on available side and rear looking bays</a:t>
            </a:r>
          </a:p>
          <a:p>
            <a:pPr marL="457200" lvl="1" indent="0">
              <a:buNone/>
            </a:pPr>
            <a:endParaRPr lang="en-US"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66D0E9F-F19D-8C1C-DA79-235895485A61}"/>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7</a:t>
            </a:fld>
            <a:r>
              <a:rPr lang="en-US" dirty="0">
                <a:latin typeface="Times New Roman" panose="02020603050405020304" pitchFamily="18" charset="0"/>
                <a:cs typeface="Times New Roman" panose="02020603050405020304" pitchFamily="18" charset="0"/>
              </a:rPr>
              <a:t> -</a:t>
            </a:r>
          </a:p>
        </p:txBody>
      </p:sp>
      <p:sp>
        <p:nvSpPr>
          <p:cNvPr id="2" name="Rectangle 1">
            <a:extLst>
              <a:ext uri="{FF2B5EF4-FFF2-40B4-BE49-F238E27FC236}">
                <a16:creationId xmlns:a16="http://schemas.microsoft.com/office/drawing/2014/main" id="{E4168811-677C-4387-3745-262B0995DA97}"/>
              </a:ext>
            </a:extLst>
          </p:cNvPr>
          <p:cNvSpPr/>
          <p:nvPr/>
        </p:nvSpPr>
        <p:spPr>
          <a:xfrm>
            <a:off x="6264894" y="855344"/>
            <a:ext cx="5803932" cy="4754880"/>
          </a:xfrm>
          <a:prstGeom prst="rect">
            <a:avLst/>
          </a:prstGeom>
          <a:blipFill dpi="0" rotWithShape="1">
            <a:blip r:embed="rId3">
              <a:alphaModFix/>
            </a:blip>
            <a:srcRect/>
            <a:stretch>
              <a:fillRect l="-10865" t="-202470" r="-34765" b="271"/>
            </a:stretch>
          </a:blipFill>
          <a:ln w="412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Arrow Connector 9">
            <a:extLst>
              <a:ext uri="{FF2B5EF4-FFF2-40B4-BE49-F238E27FC236}">
                <a16:creationId xmlns:a16="http://schemas.microsoft.com/office/drawing/2014/main" id="{F8906B3C-AF48-26F6-833D-21E4CB3CFAFD}"/>
              </a:ext>
            </a:extLst>
          </p:cNvPr>
          <p:cNvCxnSpPr>
            <a:cxnSpLocks/>
          </p:cNvCxnSpPr>
          <p:nvPr/>
        </p:nvCxnSpPr>
        <p:spPr>
          <a:xfrm flipV="1">
            <a:off x="4235452" y="2788920"/>
            <a:ext cx="5441948" cy="611108"/>
          </a:xfrm>
          <a:prstGeom prst="straightConnector1">
            <a:avLst/>
          </a:prstGeom>
          <a:ln w="41275">
            <a:solidFill>
              <a:srgbClr val="E21C9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DE27051E-14A6-6BC6-5219-1AB67E8E3D1D}"/>
              </a:ext>
            </a:extLst>
          </p:cNvPr>
          <p:cNvCxnSpPr>
            <a:cxnSpLocks/>
          </p:cNvCxnSpPr>
          <p:nvPr/>
        </p:nvCxnSpPr>
        <p:spPr>
          <a:xfrm flipV="1">
            <a:off x="3954426" y="2336800"/>
            <a:ext cx="4935574" cy="646584"/>
          </a:xfrm>
          <a:prstGeom prst="straightConnector1">
            <a:avLst/>
          </a:prstGeom>
          <a:ln w="41275">
            <a:solidFill>
              <a:srgbClr val="F4B183"/>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744E99B2-4569-25C0-A622-5ECF48ED55FE}"/>
              </a:ext>
            </a:extLst>
          </p:cNvPr>
          <p:cNvCxnSpPr>
            <a:cxnSpLocks/>
          </p:cNvCxnSpPr>
          <p:nvPr/>
        </p:nvCxnSpPr>
        <p:spPr>
          <a:xfrm flipV="1">
            <a:off x="4521200" y="2479040"/>
            <a:ext cx="4490720" cy="697204"/>
          </a:xfrm>
          <a:prstGeom prst="straightConnector1">
            <a:avLst/>
          </a:prstGeom>
          <a:ln w="41275">
            <a:solidFill>
              <a:srgbClr val="EF81C2"/>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BE44138C-6DAD-EE67-C614-A32EC7258A3F}"/>
              </a:ext>
            </a:extLst>
          </p:cNvPr>
          <p:cNvCxnSpPr>
            <a:cxnSpLocks/>
          </p:cNvCxnSpPr>
          <p:nvPr/>
        </p:nvCxnSpPr>
        <p:spPr>
          <a:xfrm>
            <a:off x="2450592" y="3637508"/>
            <a:ext cx="5037328" cy="314732"/>
          </a:xfrm>
          <a:prstGeom prst="straightConnector1">
            <a:avLst/>
          </a:prstGeom>
          <a:ln w="41275">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CF37D012-469C-5726-E81C-F8A5BCE50CCA}"/>
              </a:ext>
            </a:extLst>
          </p:cNvPr>
          <p:cNvCxnSpPr>
            <a:cxnSpLocks/>
          </p:cNvCxnSpPr>
          <p:nvPr/>
        </p:nvCxnSpPr>
        <p:spPr>
          <a:xfrm>
            <a:off x="4440869" y="4315053"/>
            <a:ext cx="3834451" cy="576987"/>
          </a:xfrm>
          <a:prstGeom prst="straightConnector1">
            <a:avLst/>
          </a:prstGeom>
          <a:ln w="41275">
            <a:solidFill>
              <a:srgbClr val="8497B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19EBA9-7CA6-442F-1AD2-7F7701A9488A}"/>
              </a:ext>
            </a:extLst>
          </p:cNvPr>
          <p:cNvCxnSpPr>
            <a:cxnSpLocks/>
          </p:cNvCxnSpPr>
          <p:nvPr/>
        </p:nvCxnSpPr>
        <p:spPr>
          <a:xfrm flipH="1">
            <a:off x="9138920" y="3585210"/>
            <a:ext cx="50158" cy="285750"/>
          </a:xfrm>
          <a:prstGeom prst="line">
            <a:avLst/>
          </a:prstGeom>
          <a:ln w="317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AB295136-4DAD-0BBE-6394-823A155670CF}"/>
              </a:ext>
            </a:extLst>
          </p:cNvPr>
          <p:cNvSpPr txBox="1"/>
          <p:nvPr/>
        </p:nvSpPr>
        <p:spPr>
          <a:xfrm>
            <a:off x="9574529" y="4159408"/>
            <a:ext cx="1501139" cy="369332"/>
          </a:xfrm>
          <a:prstGeom prst="rect">
            <a:avLst/>
          </a:prstGeom>
          <a:solidFill>
            <a:schemeClr val="tx1">
              <a:lumMod val="95000"/>
              <a:alpha val="70000"/>
            </a:schemeClr>
          </a:solidFill>
        </p:spPr>
        <p:txBody>
          <a:bodyPr wrap="square" rtlCol="0">
            <a:spAutoFit/>
          </a:bodyPr>
          <a:lstStyle/>
          <a:p>
            <a:r>
              <a:rPr lang="en-US" dirty="0">
                <a:solidFill>
                  <a:srgbClr val="00B0F0"/>
                </a:solidFill>
              </a:rPr>
              <a:t>4 meters tall</a:t>
            </a:r>
          </a:p>
        </p:txBody>
      </p:sp>
      <p:cxnSp>
        <p:nvCxnSpPr>
          <p:cNvPr id="40" name="Straight Connector 39">
            <a:extLst>
              <a:ext uri="{FF2B5EF4-FFF2-40B4-BE49-F238E27FC236}">
                <a16:creationId xmlns:a16="http://schemas.microsoft.com/office/drawing/2014/main" id="{399DECC0-E77E-1EBF-173A-C15265EEDD08}"/>
              </a:ext>
            </a:extLst>
          </p:cNvPr>
          <p:cNvCxnSpPr/>
          <p:nvPr/>
        </p:nvCxnSpPr>
        <p:spPr>
          <a:xfrm>
            <a:off x="9138920" y="3870960"/>
            <a:ext cx="0" cy="1061720"/>
          </a:xfrm>
          <a:prstGeom prst="line">
            <a:avLst/>
          </a:prstGeom>
          <a:ln w="31750">
            <a:solidFill>
              <a:srgbClr val="00B0F0"/>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7AC009F3-6DCD-0AFF-9A82-4B65EE029DDF}"/>
              </a:ext>
            </a:extLst>
          </p:cNvPr>
          <p:cNvSpPr txBox="1"/>
          <p:nvPr/>
        </p:nvSpPr>
        <p:spPr>
          <a:xfrm>
            <a:off x="9547859" y="3515836"/>
            <a:ext cx="1882141" cy="369332"/>
          </a:xfrm>
          <a:prstGeom prst="rect">
            <a:avLst/>
          </a:prstGeom>
          <a:solidFill>
            <a:schemeClr val="tx1">
              <a:lumMod val="95000"/>
              <a:alpha val="70000"/>
            </a:schemeClr>
          </a:solidFill>
        </p:spPr>
        <p:txBody>
          <a:bodyPr wrap="square" rtlCol="0">
            <a:spAutoFit/>
          </a:bodyPr>
          <a:lstStyle/>
          <a:p>
            <a:r>
              <a:rPr lang="en-US" dirty="0">
                <a:solidFill>
                  <a:srgbClr val="00B0F0"/>
                </a:solidFill>
              </a:rPr>
              <a:t> </a:t>
            </a:r>
            <a:r>
              <a:rPr lang="en-US" dirty="0">
                <a:solidFill>
                  <a:srgbClr val="2F5597"/>
                </a:solidFill>
              </a:rPr>
              <a:t>2-3 meters deep</a:t>
            </a:r>
          </a:p>
        </p:txBody>
      </p:sp>
      <p:cxnSp>
        <p:nvCxnSpPr>
          <p:cNvPr id="44" name="Straight Arrow Connector 43">
            <a:extLst>
              <a:ext uri="{FF2B5EF4-FFF2-40B4-BE49-F238E27FC236}">
                <a16:creationId xmlns:a16="http://schemas.microsoft.com/office/drawing/2014/main" id="{BFDB7647-3579-60EE-C818-E8244ACC1363}"/>
              </a:ext>
            </a:extLst>
          </p:cNvPr>
          <p:cNvCxnSpPr>
            <a:cxnSpLocks/>
          </p:cNvCxnSpPr>
          <p:nvPr/>
        </p:nvCxnSpPr>
        <p:spPr>
          <a:xfrm flipH="1">
            <a:off x="9171008" y="3711694"/>
            <a:ext cx="497357" cy="0"/>
          </a:xfrm>
          <a:prstGeom prst="straightConnector1">
            <a:avLst/>
          </a:prstGeom>
          <a:ln w="22225">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8E74C5AD-B34B-EA43-AD16-E9DDB4ED71BE}"/>
              </a:ext>
            </a:extLst>
          </p:cNvPr>
          <p:cNvCxnSpPr/>
          <p:nvPr/>
        </p:nvCxnSpPr>
        <p:spPr>
          <a:xfrm flipH="1">
            <a:off x="9163999" y="4352368"/>
            <a:ext cx="480059" cy="0"/>
          </a:xfrm>
          <a:prstGeom prst="straightConnector1">
            <a:avLst/>
          </a:prstGeom>
          <a:ln w="31750">
            <a:solidFill>
              <a:srgbClr val="00B0F0"/>
            </a:solidFill>
            <a:tailEnd type="triangle" w="lg" len="lg"/>
          </a:ln>
        </p:spPr>
        <p:style>
          <a:lnRef idx="1">
            <a:schemeClr val="accent1"/>
          </a:lnRef>
          <a:fillRef idx="0">
            <a:schemeClr val="accent1"/>
          </a:fillRef>
          <a:effectRef idx="0">
            <a:schemeClr val="accent1"/>
          </a:effectRef>
          <a:fontRef idx="minor">
            <a:schemeClr val="tx1"/>
          </a:fontRef>
        </p:style>
      </p:cxnSp>
      <p:sp>
        <p:nvSpPr>
          <p:cNvPr id="51" name="TextBox 50">
            <a:extLst>
              <a:ext uri="{FF2B5EF4-FFF2-40B4-BE49-F238E27FC236}">
                <a16:creationId xmlns:a16="http://schemas.microsoft.com/office/drawing/2014/main" id="{1B580812-9BA2-B0A0-4581-0A6536C5AFF9}"/>
              </a:ext>
            </a:extLst>
          </p:cNvPr>
          <p:cNvSpPr txBox="1"/>
          <p:nvPr/>
        </p:nvSpPr>
        <p:spPr>
          <a:xfrm>
            <a:off x="6264894" y="5660359"/>
            <a:ext cx="5747200" cy="369332"/>
          </a:xfrm>
          <a:prstGeom prst="rect">
            <a:avLst/>
          </a:prstGeom>
          <a:solidFill>
            <a:schemeClr val="bg1">
              <a:alpha val="60000"/>
            </a:schemeClr>
          </a:solidFill>
        </p:spPr>
        <p:txBody>
          <a:bodyPr wrap="square" rtlCol="0">
            <a:spAutoFit/>
          </a:bodyPr>
          <a:lstStyle/>
          <a:p>
            <a:pPr algn="ctr"/>
            <a:r>
              <a:rPr lang="en-US" dirty="0">
                <a:solidFill>
                  <a:srgbClr val="FFC000"/>
                </a:solidFill>
                <a:latin typeface="Times New Roman" panose="02020603050405020304" pitchFamily="18" charset="0"/>
                <a:cs typeface="Times New Roman" panose="02020603050405020304" pitchFamily="18" charset="0"/>
              </a:rPr>
              <a:t>Data and Command and Control Systems</a:t>
            </a:r>
          </a:p>
        </p:txBody>
      </p:sp>
      <p:cxnSp>
        <p:nvCxnSpPr>
          <p:cNvPr id="54" name="Straight Arrow Connector 53">
            <a:extLst>
              <a:ext uri="{FF2B5EF4-FFF2-40B4-BE49-F238E27FC236}">
                <a16:creationId xmlns:a16="http://schemas.microsoft.com/office/drawing/2014/main" id="{F6657ED1-FCAE-72B6-0CDE-945BF742BEB4}"/>
              </a:ext>
            </a:extLst>
          </p:cNvPr>
          <p:cNvCxnSpPr>
            <a:cxnSpLocks/>
          </p:cNvCxnSpPr>
          <p:nvPr/>
        </p:nvCxnSpPr>
        <p:spPr>
          <a:xfrm flipV="1">
            <a:off x="4904227" y="4413504"/>
            <a:ext cx="2788925" cy="686277"/>
          </a:xfrm>
          <a:prstGeom prst="straightConnector1">
            <a:avLst/>
          </a:prstGeom>
          <a:ln w="41275">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C08EC1F3-0950-C1B9-B74A-3EF06D20DDA5}"/>
              </a:ext>
            </a:extLst>
          </p:cNvPr>
          <p:cNvCxnSpPr>
            <a:cxnSpLocks/>
          </p:cNvCxnSpPr>
          <p:nvPr/>
        </p:nvCxnSpPr>
        <p:spPr>
          <a:xfrm flipV="1">
            <a:off x="5462016" y="3420070"/>
            <a:ext cx="1895856" cy="1874974"/>
          </a:xfrm>
          <a:prstGeom prst="straightConnector1">
            <a:avLst/>
          </a:prstGeom>
          <a:ln w="41275">
            <a:solidFill>
              <a:srgbClr val="50722F"/>
            </a:solidFill>
            <a:tailEnd type="triangle"/>
          </a:ln>
        </p:spPr>
        <p:style>
          <a:lnRef idx="1">
            <a:schemeClr val="accent1"/>
          </a:lnRef>
          <a:fillRef idx="0">
            <a:schemeClr val="accent1"/>
          </a:fillRef>
          <a:effectRef idx="0">
            <a:schemeClr val="accent1"/>
          </a:effectRef>
          <a:fontRef idx="minor">
            <a:schemeClr val="tx1"/>
          </a:fontRef>
        </p:style>
      </p:cxnSp>
      <p:cxnSp>
        <p:nvCxnSpPr>
          <p:cNvPr id="57" name="Straight Arrow Connector 56">
            <a:extLst>
              <a:ext uri="{FF2B5EF4-FFF2-40B4-BE49-F238E27FC236}">
                <a16:creationId xmlns:a16="http://schemas.microsoft.com/office/drawing/2014/main" id="{42B200CC-B329-768A-9E57-258F2591B98E}"/>
              </a:ext>
            </a:extLst>
          </p:cNvPr>
          <p:cNvCxnSpPr>
            <a:cxnSpLocks/>
          </p:cNvCxnSpPr>
          <p:nvPr/>
        </p:nvCxnSpPr>
        <p:spPr>
          <a:xfrm flipV="1">
            <a:off x="5855778" y="2885948"/>
            <a:ext cx="4934142" cy="2817618"/>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0768FBD9-87B2-E809-20F0-546A3E468E2A}"/>
              </a:ext>
            </a:extLst>
          </p:cNvPr>
          <p:cNvCxnSpPr>
            <a:cxnSpLocks/>
          </p:cNvCxnSpPr>
          <p:nvPr/>
        </p:nvCxnSpPr>
        <p:spPr>
          <a:xfrm flipV="1">
            <a:off x="8814365" y="3420070"/>
            <a:ext cx="119571" cy="2389284"/>
          </a:xfrm>
          <a:prstGeom prst="straightConnector1">
            <a:avLst/>
          </a:prstGeom>
          <a:ln w="412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385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bg/>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4" end="4"/>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9" end="9"/>
                                            </p:txEl>
                                          </p:spTgt>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8">
                                            <p:txEl>
                                              <p:pRg st="10" end="10"/>
                                            </p:txEl>
                                          </p:spTgt>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8">
                                            <p:txEl>
                                              <p:pRg st="11" end="11"/>
                                            </p:txEl>
                                          </p:spTgt>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8">
                                            <p:txEl>
                                              <p:pRg st="13" end="13"/>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40"/>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7"/>
                                        </p:tgtEl>
                                        <p:attrNameLst>
                                          <p:attrName>style.visibility</p:attrName>
                                        </p:attrNameLst>
                                      </p:cBhvr>
                                      <p:to>
                                        <p:strVal val="visible"/>
                                      </p:to>
                                    </p:set>
                                  </p:childTnLst>
                                </p:cTn>
                              </p:par>
                              <p:par>
                                <p:cTn id="67" presetID="1" presetClass="entr" presetSubtype="0" fill="hold" nodeType="withEffect">
                                  <p:stCondLst>
                                    <p:cond delay="0"/>
                                  </p:stCondLst>
                                  <p:childTnLst>
                                    <p:set>
                                      <p:cBhvr>
                                        <p:cTn id="68" dur="1" fill="hold">
                                          <p:stCondLst>
                                            <p:cond delay="0"/>
                                          </p:stCondLst>
                                        </p:cTn>
                                        <p:tgtEl>
                                          <p:spTgt spid="44"/>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38"/>
                                        </p:tgtEl>
                                        <p:attrNameLst>
                                          <p:attrName>style.visibility</p:attrName>
                                        </p:attrNameLst>
                                      </p:cBhvr>
                                      <p:to>
                                        <p:strVal val="visible"/>
                                      </p:to>
                                    </p:set>
                                  </p:childTnLst>
                                </p:cTn>
                              </p:par>
                              <p:par>
                                <p:cTn id="71" presetID="1" presetClass="entr" presetSubtype="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9"/>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8">
                                            <p:txEl>
                                              <p:pRg st="14" end="14"/>
                                            </p:txEl>
                                          </p:spTgt>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8">
                                            <p:txEl>
                                              <p:pRg st="15" end="15"/>
                                            </p:txEl>
                                          </p:spTgt>
                                        </p:tgtEl>
                                        <p:attrNameLst>
                                          <p:attrName>style.visibility</p:attrName>
                                        </p:attrNameLst>
                                      </p:cBhvr>
                                      <p:to>
                                        <p:strVal val="visible"/>
                                      </p:to>
                                    </p:set>
                                  </p:childTnLst>
                                </p:cTn>
                              </p:par>
                              <p:par>
                                <p:cTn id="85" presetID="1"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8">
                                            <p:txEl>
                                              <p:pRg st="16" end="16"/>
                                            </p:txEl>
                                          </p:spTgt>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8">
                                            <p:txEl>
                                              <p:pRg st="17" end="17"/>
                                            </p:txEl>
                                          </p:spTgt>
                                        </p:tgtEl>
                                        <p:attrNameLst>
                                          <p:attrName>style.visibility</p:attrName>
                                        </p:attrNameLst>
                                      </p:cBhvr>
                                      <p:to>
                                        <p:strVal val="visible"/>
                                      </p:to>
                                    </p:set>
                                  </p:childTnLst>
                                </p:cTn>
                              </p:par>
                              <p:par>
                                <p:cTn id="91" presetID="1" presetClass="entr" presetSubtype="0" fill="hold" grpId="0" nodeType="withEffect">
                                  <p:stCondLst>
                                    <p:cond delay="0"/>
                                  </p:stCondLst>
                                  <p:childTnLst>
                                    <p:set>
                                      <p:cBhvr>
                                        <p:cTn id="92" dur="1" fill="hold">
                                          <p:stCondLst>
                                            <p:cond delay="0"/>
                                          </p:stCondLst>
                                        </p:cTn>
                                        <p:tgtEl>
                                          <p:spTgt spid="8">
                                            <p:txEl>
                                              <p:pRg st="18" end="18"/>
                                            </p:txEl>
                                          </p:spTgt>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
                                            <p:txEl>
                                              <p:pRg st="19" end="19"/>
                                            </p:txEl>
                                          </p:spTgt>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54"/>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
                                            <p:txEl>
                                              <p:pRg st="20" end="20"/>
                                            </p:txEl>
                                          </p:spTgt>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55"/>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8">
                                            <p:txEl>
                                              <p:pRg st="21" end="21"/>
                                            </p:txEl>
                                          </p:spTgt>
                                        </p:tgtEl>
                                        <p:attrNameLst>
                                          <p:attrName>style.visibility</p:attrName>
                                        </p:attrNameLst>
                                      </p:cBhvr>
                                      <p:to>
                                        <p:strVal val="visible"/>
                                      </p:to>
                                    </p:set>
                                  </p:childTnLst>
                                </p:cTn>
                              </p:par>
                              <p:par>
                                <p:cTn id="109" presetID="1" presetClass="entr" presetSubtype="0" fill="hold" nodeType="withEffect">
                                  <p:stCondLst>
                                    <p:cond delay="0"/>
                                  </p:stCondLst>
                                  <p:childTnLst>
                                    <p:set>
                                      <p:cBhvr>
                                        <p:cTn id="110" dur="1" fill="hold">
                                          <p:stCondLst>
                                            <p:cond delay="0"/>
                                          </p:stCondLst>
                                        </p:cTn>
                                        <p:tgtEl>
                                          <p:spTgt spid="57"/>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1"/>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3" animBg="1"/>
      <p:bldP spid="2" grpId="0" animBg="1"/>
      <p:bldP spid="39" grpId="0" animBg="1"/>
      <p:bldP spid="42" grpId="0" animBg="1"/>
      <p:bldP spid="5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satellites in space&#10;&#10;Description automatically generated">
            <a:extLst>
              <a:ext uri="{FF2B5EF4-FFF2-40B4-BE49-F238E27FC236}">
                <a16:creationId xmlns:a16="http://schemas.microsoft.com/office/drawing/2014/main" id="{586369D9-0EBE-ED25-700A-54BA627A8870}"/>
              </a:ext>
            </a:extLst>
          </p:cNvPr>
          <p:cNvPicPr/>
          <p:nvPr/>
        </p:nvPicPr>
        <p:blipFill>
          <a:blip r:embed="rId2">
            <a:extLst>
              <a:ext uri="{28A0092B-C50C-407E-A947-70E740481C1C}">
                <a14:useLocalDpi xmlns:a14="http://schemas.microsoft.com/office/drawing/2010/main" val="0"/>
              </a:ext>
            </a:extLst>
          </a:blip>
          <a:srcRect l="1582" t="2371" r="1353" b="2371"/>
          <a:stretch/>
        </p:blipFill>
        <p:spPr>
          <a:xfrm>
            <a:off x="9228" y="16800"/>
            <a:ext cx="12192000" cy="6824400"/>
          </a:xfrm>
          <a:prstGeom prst="rect">
            <a:avLst/>
          </a:prstGeom>
        </p:spPr>
      </p:pic>
      <p:sp>
        <p:nvSpPr>
          <p:cNvPr id="7" name="Title 1">
            <a:extLst>
              <a:ext uri="{FF2B5EF4-FFF2-40B4-BE49-F238E27FC236}">
                <a16:creationId xmlns:a16="http://schemas.microsoft.com/office/drawing/2014/main" id="{06F776C8-DA43-E75C-C3E2-DD3311BF3B54}"/>
              </a:ext>
            </a:extLst>
          </p:cNvPr>
          <p:cNvSpPr txBox="1">
            <a:spLocks/>
          </p:cNvSpPr>
          <p:nvPr/>
        </p:nvSpPr>
        <p:spPr>
          <a:xfrm>
            <a:off x="0" y="7112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Times New Roman" panose="02020603050405020304" pitchFamily="18" charset="0"/>
                <a:cs typeface="Times New Roman" panose="02020603050405020304" pitchFamily="18" charset="0"/>
              </a:rPr>
              <a:t>The</a:t>
            </a:r>
            <a:r>
              <a:rPr lang="en-US" dirty="0">
                <a:solidFill>
                  <a:srgbClr val="FFC000"/>
                </a:solidFill>
                <a:latin typeface="Arial Black" panose="020B0A04020102020204" pitchFamily="34" charset="0"/>
              </a:rPr>
              <a:t> LCARS </a:t>
            </a:r>
            <a:r>
              <a:rPr lang="en-US" dirty="0">
                <a:solidFill>
                  <a:srgbClr val="FFC000"/>
                </a:solidFill>
                <a:latin typeface="Times New Roman" panose="02020603050405020304" pitchFamily="18" charset="0"/>
                <a:cs typeface="Times New Roman" panose="02020603050405020304" pitchFamily="18" charset="0"/>
              </a:rPr>
              <a:t>Array</a:t>
            </a:r>
            <a:r>
              <a:rPr lang="en-US" dirty="0">
                <a:solidFill>
                  <a:srgbClr val="FFC000"/>
                </a:solidFill>
                <a:latin typeface="Arial Black" panose="020B0A04020102020204" pitchFamily="34" charset="0"/>
              </a:rPr>
              <a:t> </a:t>
            </a:r>
            <a:r>
              <a:rPr lang="en-US" dirty="0">
                <a:solidFill>
                  <a:srgbClr val="FFC000"/>
                </a:solidFill>
                <a:latin typeface="Times New Roman" panose="02020603050405020304" pitchFamily="18" charset="0"/>
                <a:cs typeface="Times New Roman" panose="02020603050405020304" pitchFamily="18" charset="0"/>
              </a:rPr>
              <a:t>– the Instrument Deck</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8C86F43-0E3C-2245-E39D-85290D8916F0}"/>
              </a:ext>
            </a:extLst>
          </p:cNvPr>
          <p:cNvSpPr>
            <a:spLocks noGrp="1"/>
          </p:cNvSpPr>
          <p:nvPr>
            <p:ph idx="1"/>
          </p:nvPr>
        </p:nvSpPr>
        <p:spPr>
          <a:xfrm>
            <a:off x="45720" y="855344"/>
            <a:ext cx="6578600" cy="5460112"/>
          </a:xfrm>
          <a:solidFill>
            <a:schemeClr val="bg1">
              <a:alpha val="80000"/>
            </a:schemeClr>
          </a:solidFill>
          <a:effectLst>
            <a:glow rad="254000">
              <a:srgbClr val="002060">
                <a:alpha val="38000"/>
              </a:srgbClr>
            </a:glow>
          </a:effectLst>
        </p:spPr>
        <p:txBody>
          <a:bodyPr>
            <a:normAutofit fontScale="92500" lnSpcReduction="20000"/>
          </a:bodyPr>
          <a:lstStyle/>
          <a:p>
            <a:pPr marL="55563" lvl="1" indent="0">
              <a:buNone/>
            </a:pPr>
            <a:r>
              <a:rPr lang="en-US" dirty="0">
                <a:solidFill>
                  <a:srgbClr val="FFC000"/>
                </a:solidFill>
                <a:latin typeface="Times New Roman" panose="02020603050405020304" pitchFamily="18" charset="0"/>
                <a:cs typeface="Times New Roman" panose="02020603050405020304" pitchFamily="18" charset="0"/>
              </a:rPr>
              <a:t>The </a:t>
            </a:r>
            <a:r>
              <a:rPr lang="en-US" dirty="0">
                <a:solidFill>
                  <a:srgbClr val="FFC000"/>
                </a:solidFill>
                <a:latin typeface="Arial Black" panose="020B0A04020102020204" pitchFamily="34" charset="0"/>
                <a:cs typeface="Times New Roman" panose="02020603050405020304" pitchFamily="18" charset="0"/>
              </a:rPr>
              <a:t>LCARS</a:t>
            </a:r>
            <a:r>
              <a:rPr lang="en-US" dirty="0">
                <a:solidFill>
                  <a:srgbClr val="FFC000"/>
                </a:solidFill>
                <a:latin typeface="Times New Roman" panose="02020603050405020304" pitchFamily="18" charset="0"/>
                <a:cs typeface="Times New Roman" panose="02020603050405020304" pitchFamily="18" charset="0"/>
              </a:rPr>
              <a:t> Array Spacecraft Concept</a:t>
            </a:r>
            <a:endParaRPr lang="en-US" dirty="0">
              <a:latin typeface="Times New Roman" panose="02020603050405020304" pitchFamily="18" charset="0"/>
              <a:cs typeface="Times New Roman" panose="02020603050405020304" pitchFamily="18" charset="0"/>
            </a:endParaRPr>
          </a:p>
          <a:p>
            <a:pPr lvl="1"/>
            <a:r>
              <a:rPr lang="en-US" dirty="0">
                <a:solidFill>
                  <a:srgbClr val="00B0F0"/>
                </a:solidFill>
                <a:latin typeface="Times New Roman" panose="02020603050405020304" pitchFamily="18" charset="0"/>
                <a:cs typeface="Times New Roman" panose="02020603050405020304" pitchFamily="18" charset="0"/>
              </a:rPr>
              <a:t>Instrument Section</a:t>
            </a:r>
          </a:p>
          <a:p>
            <a:pPr lvl="2"/>
            <a:r>
              <a:rPr lang="en-US" dirty="0">
                <a:solidFill>
                  <a:schemeClr val="bg2">
                    <a:lumMod val="60000"/>
                    <a:lumOff val="40000"/>
                  </a:schemeClr>
                </a:solidFill>
                <a:latin typeface="Times New Roman" panose="02020603050405020304" pitchFamily="18" charset="0"/>
                <a:cs typeface="Times New Roman" panose="02020603050405020304" pitchFamily="18" charset="0"/>
              </a:rPr>
              <a:t>Modular Instrument Bays</a:t>
            </a:r>
          </a:p>
          <a:p>
            <a:pPr lvl="2"/>
            <a:r>
              <a:rPr lang="en-US" dirty="0">
                <a:solidFill>
                  <a:srgbClr val="FFFF00"/>
                </a:solidFill>
                <a:latin typeface="Times New Roman" panose="02020603050405020304" pitchFamily="18" charset="0"/>
                <a:cs typeface="Times New Roman" panose="02020603050405020304" pitchFamily="18" charset="0"/>
              </a:rPr>
              <a:t>Direct Solar Telescopes with continuous recording</a:t>
            </a:r>
          </a:p>
          <a:p>
            <a:pPr lvl="3"/>
            <a:r>
              <a:rPr lang="en-US" dirty="0">
                <a:solidFill>
                  <a:srgbClr val="FFFF00"/>
                </a:solidFill>
                <a:latin typeface="Times New Roman" panose="02020603050405020304" pitchFamily="18" charset="0"/>
                <a:cs typeface="Times New Roman" panose="02020603050405020304" pitchFamily="18" charset="0"/>
              </a:rPr>
              <a:t>Photospheric Imager</a:t>
            </a:r>
          </a:p>
          <a:p>
            <a:pPr lvl="3"/>
            <a:r>
              <a:rPr lang="en-US" dirty="0">
                <a:solidFill>
                  <a:schemeClr val="accent2">
                    <a:lumMod val="60000"/>
                    <a:lumOff val="40000"/>
                  </a:schemeClr>
                </a:solidFill>
                <a:latin typeface="Times New Roman" panose="02020603050405020304" pitchFamily="18" charset="0"/>
                <a:cs typeface="Times New Roman" panose="02020603050405020304" pitchFamily="18" charset="0"/>
              </a:rPr>
              <a:t>Solar Magnetograms</a:t>
            </a:r>
          </a:p>
          <a:p>
            <a:pPr lvl="3"/>
            <a:r>
              <a:rPr lang="en-US" dirty="0">
                <a:solidFill>
                  <a:srgbClr val="F363A4"/>
                </a:solidFill>
                <a:latin typeface="Times New Roman" panose="02020603050405020304" pitchFamily="18" charset="0"/>
                <a:cs typeface="Times New Roman" panose="02020603050405020304" pitchFamily="18" charset="0"/>
              </a:rPr>
              <a:t>Coronal Imager</a:t>
            </a:r>
          </a:p>
          <a:p>
            <a:pPr lvl="3"/>
            <a:r>
              <a:rPr lang="en-US" dirty="0">
                <a:solidFill>
                  <a:schemeClr val="accent1">
                    <a:lumMod val="60000"/>
                    <a:lumOff val="40000"/>
                  </a:schemeClr>
                </a:solidFill>
                <a:latin typeface="Times New Roman" panose="02020603050405020304" pitchFamily="18" charset="0"/>
                <a:cs typeface="Times New Roman" panose="02020603050405020304" pitchFamily="18" charset="0"/>
              </a:rPr>
              <a:t>Coronal Spectrogram</a:t>
            </a:r>
          </a:p>
          <a:p>
            <a:pPr lvl="3"/>
            <a:r>
              <a:rPr lang="en-US" dirty="0">
                <a:solidFill>
                  <a:srgbClr val="FFFF00"/>
                </a:solidFill>
                <a:latin typeface="Times New Roman" panose="02020603050405020304" pitchFamily="18" charset="0"/>
                <a:cs typeface="Times New Roman" panose="02020603050405020304" pitchFamily="18" charset="0"/>
              </a:rPr>
              <a:t>etc.</a:t>
            </a:r>
          </a:p>
          <a:p>
            <a:pPr lvl="2"/>
            <a:r>
              <a:rPr lang="en-US" dirty="0">
                <a:solidFill>
                  <a:srgbClr val="92D050"/>
                </a:solidFill>
                <a:latin typeface="Times New Roman" panose="02020603050405020304" pitchFamily="18" charset="0"/>
                <a:cs typeface="Times New Roman" panose="02020603050405020304" pitchFamily="18" charset="0"/>
              </a:rPr>
              <a:t>In-Situ Solar Wind Instruments with continuous recording</a:t>
            </a:r>
          </a:p>
          <a:p>
            <a:pPr lvl="3"/>
            <a:r>
              <a:rPr lang="en-US" dirty="0">
                <a:solidFill>
                  <a:schemeClr val="accent6">
                    <a:lumMod val="50000"/>
                  </a:schemeClr>
                </a:solidFill>
                <a:latin typeface="Times New Roman" panose="02020603050405020304" pitchFamily="18" charset="0"/>
                <a:cs typeface="Times New Roman" panose="02020603050405020304" pitchFamily="18" charset="0"/>
              </a:rPr>
              <a:t>Cosmic Ray Particle Detectors</a:t>
            </a:r>
          </a:p>
          <a:p>
            <a:pPr lvl="3"/>
            <a:r>
              <a:rPr lang="en-US" dirty="0">
                <a:solidFill>
                  <a:srgbClr val="92D050"/>
                </a:solidFill>
                <a:latin typeface="Times New Roman" panose="02020603050405020304" pitchFamily="18" charset="0"/>
                <a:cs typeface="Times New Roman" panose="02020603050405020304" pitchFamily="18" charset="0"/>
              </a:rPr>
              <a:t>Plasma Sensors, e.g. </a:t>
            </a:r>
          </a:p>
          <a:p>
            <a:pPr lvl="4"/>
            <a:r>
              <a:rPr lang="en-US" dirty="0">
                <a:solidFill>
                  <a:srgbClr val="FE2A2A"/>
                </a:solidFill>
                <a:latin typeface="Times New Roman" panose="02020603050405020304" pitchFamily="18" charset="0"/>
                <a:cs typeface="Times New Roman" panose="02020603050405020304" pitchFamily="18" charset="0"/>
              </a:rPr>
              <a:t>Top-Hat Detectors</a:t>
            </a:r>
          </a:p>
          <a:p>
            <a:pPr lvl="4"/>
            <a:r>
              <a:rPr lang="en-US" dirty="0">
                <a:solidFill>
                  <a:srgbClr val="FE2A2A"/>
                </a:solidFill>
                <a:latin typeface="Times New Roman" panose="02020603050405020304" pitchFamily="18" charset="0"/>
                <a:cs typeface="Times New Roman" panose="02020603050405020304" pitchFamily="18" charset="0"/>
              </a:rPr>
              <a:t>Langmuir Probes</a:t>
            </a:r>
          </a:p>
          <a:p>
            <a:pPr lvl="3"/>
            <a:r>
              <a:rPr lang="en-US" dirty="0">
                <a:solidFill>
                  <a:srgbClr val="C050CC"/>
                </a:solidFill>
                <a:latin typeface="Times New Roman" panose="02020603050405020304" pitchFamily="18" charset="0"/>
                <a:cs typeface="Times New Roman" panose="02020603050405020304" pitchFamily="18" charset="0"/>
              </a:rPr>
              <a:t>Magnetic Field Antennae and Internal Sensors</a:t>
            </a:r>
          </a:p>
          <a:p>
            <a:pPr lvl="3"/>
            <a:r>
              <a:rPr lang="en-US" dirty="0">
                <a:solidFill>
                  <a:srgbClr val="B482DA"/>
                </a:solidFill>
                <a:latin typeface="Times New Roman" panose="02020603050405020304" pitchFamily="18" charset="0"/>
                <a:cs typeface="Times New Roman" panose="02020603050405020304" pitchFamily="18" charset="0"/>
              </a:rPr>
              <a:t>Electric Field Antennae and Spacecraft Charging Sensors</a:t>
            </a:r>
          </a:p>
          <a:p>
            <a:pPr lvl="2"/>
            <a:r>
              <a:rPr lang="en-US" dirty="0">
                <a:latin typeface="Times New Roman" panose="02020603050405020304" pitchFamily="18" charset="0"/>
                <a:cs typeface="Times New Roman" panose="02020603050405020304" pitchFamily="18" charset="0"/>
              </a:rPr>
              <a:t>Rear facing internal outward facing elements provide space for background measurements to calibrate other instruments</a:t>
            </a:r>
          </a:p>
          <a:p>
            <a:pPr lvl="1"/>
            <a:endParaRPr lang="en-US" dirty="0"/>
          </a:p>
          <a:p>
            <a:pPr lvl="1"/>
            <a:endParaRPr lang="en-US" dirty="0"/>
          </a:p>
          <a:p>
            <a:pPr lvl="2"/>
            <a:endParaRPr lang="en-US" dirty="0"/>
          </a:p>
          <a:p>
            <a:pPr lvl="1"/>
            <a:endParaRPr lang="en-US" dirty="0"/>
          </a:p>
          <a:p>
            <a:pPr lvl="1"/>
            <a:endParaRPr lang="en-US" dirty="0"/>
          </a:p>
          <a:p>
            <a:pPr lvl="1"/>
            <a:endParaRPr lang="en-US" sz="2400" dirty="0"/>
          </a:p>
          <a:p>
            <a:pPr lvl="1"/>
            <a:endParaRPr lang="en-US" dirty="0"/>
          </a:p>
        </p:txBody>
      </p:sp>
      <p:sp>
        <p:nvSpPr>
          <p:cNvPr id="2" name="TextBox 1">
            <a:extLst>
              <a:ext uri="{FF2B5EF4-FFF2-40B4-BE49-F238E27FC236}">
                <a16:creationId xmlns:a16="http://schemas.microsoft.com/office/drawing/2014/main" id="{D2488608-0ECD-BE1E-7F16-4B0DEC20AE0C}"/>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8</a:t>
            </a:fld>
            <a:r>
              <a:rPr lang="en-US" dirty="0">
                <a:latin typeface="Times New Roman" panose="02020603050405020304" pitchFamily="18" charset="0"/>
                <a:cs typeface="Times New Roman" panose="02020603050405020304" pitchFamily="18" charset="0"/>
              </a:rPr>
              <a:t> -</a:t>
            </a:r>
          </a:p>
        </p:txBody>
      </p:sp>
      <p:pic>
        <p:nvPicPr>
          <p:cNvPr id="6" name="Picture 5" descr="A black and gold bracelet&#10;&#10;Description automatically generated">
            <a:extLst>
              <a:ext uri="{FF2B5EF4-FFF2-40B4-BE49-F238E27FC236}">
                <a16:creationId xmlns:a16="http://schemas.microsoft.com/office/drawing/2014/main" id="{81E8DF56-3601-3B58-0D49-1619893E14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10752" y="917446"/>
            <a:ext cx="4588768" cy="3061574"/>
          </a:xfrm>
          <a:prstGeom prst="rect">
            <a:avLst/>
          </a:prstGeom>
        </p:spPr>
      </p:pic>
      <p:pic>
        <p:nvPicPr>
          <p:cNvPr id="13" name="Picture 12" descr="A circular object with a hole in the middle&#10;&#10;Description automatically generated">
            <a:extLst>
              <a:ext uri="{FF2B5EF4-FFF2-40B4-BE49-F238E27FC236}">
                <a16:creationId xmlns:a16="http://schemas.microsoft.com/office/drawing/2014/main" id="{FE6E9C43-60D6-35CC-7F21-9AEED6DDFA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10752" y="3450965"/>
            <a:ext cx="4588768" cy="3059178"/>
          </a:xfrm>
          <a:prstGeom prst="rect">
            <a:avLst/>
          </a:prstGeom>
        </p:spPr>
      </p:pic>
    </p:spTree>
    <p:extLst>
      <p:ext uri="{BB962C8B-B14F-4D97-AF65-F5344CB8AC3E}">
        <p14:creationId xmlns:p14="http://schemas.microsoft.com/office/powerpoint/2010/main" val="886009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3" end="3"/>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4" end="4"/>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5" end="5"/>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8">
                                            <p:txEl>
                                              <p:pRg st="7" end="7"/>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8">
                                            <p:txEl>
                                              <p:pRg st="9" end="9"/>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xEl>
                                              <p:pRg st="10" end="10"/>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1" end="11"/>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12" end="12"/>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13" end="13"/>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14" end="14"/>
                                            </p:txEl>
                                          </p:spTgt>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
                                            <p:txEl>
                                              <p:pRg st="15" end="15"/>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8">
                                            <p:txEl>
                                              <p:pRg st="16" end="16"/>
                                            </p:txEl>
                                          </p:spTgt>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bldLvl="5"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satellites in space&#10;&#10;Description automatically generated">
            <a:extLst>
              <a:ext uri="{FF2B5EF4-FFF2-40B4-BE49-F238E27FC236}">
                <a16:creationId xmlns:a16="http://schemas.microsoft.com/office/drawing/2014/main" id="{A720DD83-3BB6-AD41-DF27-A5690E8797B8}"/>
              </a:ext>
            </a:extLst>
          </p:cNvPr>
          <p:cNvPicPr/>
          <p:nvPr/>
        </p:nvPicPr>
        <p:blipFill>
          <a:blip r:embed="rId3">
            <a:extLst>
              <a:ext uri="{28A0092B-C50C-407E-A947-70E740481C1C}">
                <a14:useLocalDpi xmlns:a14="http://schemas.microsoft.com/office/drawing/2010/main" val="0"/>
              </a:ext>
            </a:extLst>
          </a:blip>
          <a:srcRect l="1582" t="2371" r="1353" b="2371"/>
          <a:stretch/>
        </p:blipFill>
        <p:spPr>
          <a:xfrm>
            <a:off x="9228" y="16800"/>
            <a:ext cx="12192000" cy="6824400"/>
          </a:xfrm>
          <a:prstGeom prst="rect">
            <a:avLst/>
          </a:prstGeom>
        </p:spPr>
      </p:pic>
      <p:sp>
        <p:nvSpPr>
          <p:cNvPr id="7" name="Title 1">
            <a:extLst>
              <a:ext uri="{FF2B5EF4-FFF2-40B4-BE49-F238E27FC236}">
                <a16:creationId xmlns:a16="http://schemas.microsoft.com/office/drawing/2014/main" id="{06F776C8-DA43-E75C-C3E2-DD3311BF3B54}"/>
              </a:ext>
            </a:extLst>
          </p:cNvPr>
          <p:cNvSpPr txBox="1">
            <a:spLocks/>
          </p:cNvSpPr>
          <p:nvPr/>
        </p:nvSpPr>
        <p:spPr>
          <a:xfrm>
            <a:off x="0" y="71120"/>
            <a:ext cx="12192000" cy="10461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rgbClr val="FFC000"/>
                </a:solidFill>
                <a:latin typeface="Times New Roman" panose="02020603050405020304" pitchFamily="18" charset="0"/>
                <a:cs typeface="Times New Roman" panose="02020603050405020304" pitchFamily="18" charset="0"/>
              </a:rPr>
              <a:t>The</a:t>
            </a:r>
            <a:r>
              <a:rPr lang="en-US" dirty="0">
                <a:solidFill>
                  <a:srgbClr val="FFC000"/>
                </a:solidFill>
                <a:latin typeface="Arial Black" panose="020B0A04020102020204" pitchFamily="34" charset="0"/>
              </a:rPr>
              <a:t> LCARS </a:t>
            </a:r>
            <a:r>
              <a:rPr lang="en-US" dirty="0">
                <a:solidFill>
                  <a:srgbClr val="FFC000"/>
                </a:solidFill>
                <a:latin typeface="Times New Roman" panose="02020603050405020304" pitchFamily="18" charset="0"/>
                <a:cs typeface="Times New Roman" panose="02020603050405020304" pitchFamily="18" charset="0"/>
              </a:rPr>
              <a:t>Array</a:t>
            </a:r>
            <a:r>
              <a:rPr lang="en-US" dirty="0">
                <a:solidFill>
                  <a:srgbClr val="FFC000"/>
                </a:solidFill>
                <a:latin typeface="Arial Black" panose="020B0A04020102020204" pitchFamily="34" charset="0"/>
              </a:rPr>
              <a:t> </a:t>
            </a:r>
            <a:r>
              <a:rPr lang="en-US" dirty="0">
                <a:solidFill>
                  <a:srgbClr val="FFC000"/>
                </a:solidFill>
                <a:latin typeface="Times New Roman" panose="02020603050405020304" pitchFamily="18" charset="0"/>
                <a:cs typeface="Times New Roman" panose="02020603050405020304" pitchFamily="18" charset="0"/>
              </a:rPr>
              <a:t>– Technology</a:t>
            </a:r>
            <a:endParaRPr lang="en-US" sz="4400" b="1" dirty="0">
              <a:solidFill>
                <a:srgbClr val="FFFF00"/>
              </a:solidFill>
              <a:latin typeface="Times New Roman" panose="02020603050405020304" pitchFamily="18" charset="0"/>
              <a:cs typeface="Times New Roman" panose="02020603050405020304" pitchFamily="18" charset="0"/>
            </a:endParaRPr>
          </a:p>
        </p:txBody>
      </p:sp>
      <p:sp>
        <p:nvSpPr>
          <p:cNvPr id="8" name="Content Placeholder 2">
            <a:extLst>
              <a:ext uri="{FF2B5EF4-FFF2-40B4-BE49-F238E27FC236}">
                <a16:creationId xmlns:a16="http://schemas.microsoft.com/office/drawing/2014/main" id="{B8C86F43-0E3C-2245-E39D-85290D8916F0}"/>
              </a:ext>
            </a:extLst>
          </p:cNvPr>
          <p:cNvSpPr>
            <a:spLocks noGrp="1"/>
          </p:cNvSpPr>
          <p:nvPr>
            <p:ph idx="1"/>
          </p:nvPr>
        </p:nvSpPr>
        <p:spPr>
          <a:xfrm>
            <a:off x="45720" y="855344"/>
            <a:ext cx="5605272" cy="5616524"/>
          </a:xfrm>
          <a:solidFill>
            <a:schemeClr val="bg1">
              <a:alpha val="85000"/>
            </a:schemeClr>
          </a:solidFill>
          <a:effectLst>
            <a:glow rad="254000">
              <a:srgbClr val="002060">
                <a:alpha val="38000"/>
              </a:srgbClr>
            </a:glow>
          </a:effectLst>
        </p:spPr>
        <p:txBody>
          <a:bodyPr>
            <a:normAutofit fontScale="25000" lnSpcReduction="20000"/>
          </a:bodyPr>
          <a:lstStyle/>
          <a:p>
            <a:pPr marL="55563" lvl="1" indent="0">
              <a:buNone/>
            </a:pPr>
            <a:r>
              <a:rPr lang="en-US" sz="5500" dirty="0">
                <a:solidFill>
                  <a:srgbClr val="FFC000"/>
                </a:solidFill>
                <a:latin typeface="Times New Roman" panose="02020603050405020304" pitchFamily="18" charset="0"/>
                <a:cs typeface="Times New Roman" panose="02020603050405020304" pitchFamily="18" charset="0"/>
              </a:rPr>
              <a:t>The </a:t>
            </a:r>
            <a:r>
              <a:rPr lang="en-US" sz="5500" dirty="0">
                <a:solidFill>
                  <a:srgbClr val="FFC000"/>
                </a:solidFill>
                <a:latin typeface="Arial Black" panose="020B0A04020102020204" pitchFamily="34" charset="0"/>
                <a:cs typeface="Times New Roman" panose="02020603050405020304" pitchFamily="18" charset="0"/>
              </a:rPr>
              <a:t>LCARS</a:t>
            </a:r>
            <a:r>
              <a:rPr lang="en-US" sz="5500" dirty="0">
                <a:solidFill>
                  <a:srgbClr val="FFC000"/>
                </a:solidFill>
                <a:latin typeface="Times New Roman" panose="02020603050405020304" pitchFamily="18" charset="0"/>
                <a:cs typeface="Times New Roman" panose="02020603050405020304" pitchFamily="18" charset="0"/>
              </a:rPr>
              <a:t> Technology Development</a:t>
            </a:r>
          </a:p>
          <a:p>
            <a:pPr lvl="1"/>
            <a:r>
              <a:rPr lang="en-US" sz="5200" dirty="0">
                <a:latin typeface="Times New Roman" panose="02020603050405020304" pitchFamily="18" charset="0"/>
                <a:cs typeface="Times New Roman" panose="02020603050405020304" pitchFamily="18" charset="0"/>
              </a:rPr>
              <a:t>Novel Communication Technologies</a:t>
            </a:r>
          </a:p>
          <a:p>
            <a:pPr lvl="2"/>
            <a:r>
              <a:rPr lang="en-US" sz="5200" dirty="0">
                <a:latin typeface="Times New Roman" panose="02020603050405020304" pitchFamily="18" charset="0"/>
                <a:cs typeface="Times New Roman" panose="02020603050405020304" pitchFamily="18" charset="0"/>
              </a:rPr>
              <a:t>Inter-SC COMM (Laser +Terahertz  Gimbled)</a:t>
            </a:r>
          </a:p>
          <a:p>
            <a:pPr lvl="2"/>
            <a:r>
              <a:rPr lang="en-US" sz="5200" dirty="0">
                <a:latin typeface="Times New Roman" panose="02020603050405020304" pitchFamily="18" charset="0"/>
                <a:cs typeface="Times New Roman" panose="02020603050405020304" pitchFamily="18" charset="0"/>
              </a:rPr>
              <a:t>Autonomous Networking </a:t>
            </a:r>
          </a:p>
          <a:p>
            <a:pPr lvl="1"/>
            <a:r>
              <a:rPr lang="en-US" sz="5200" dirty="0">
                <a:latin typeface="Times New Roman" panose="02020603050405020304" pitchFamily="18" charset="0"/>
                <a:cs typeface="Times New Roman" panose="02020603050405020304" pitchFamily="18" charset="0"/>
              </a:rPr>
              <a:t>Hardware: </a:t>
            </a:r>
          </a:p>
          <a:p>
            <a:pPr lvl="2"/>
            <a:r>
              <a:rPr lang="en-US" sz="5200" dirty="0">
                <a:latin typeface="Times New Roman" panose="02020603050405020304" pitchFamily="18" charset="0"/>
                <a:cs typeface="Times New Roman" panose="02020603050405020304" pitchFamily="18" charset="0"/>
              </a:rPr>
              <a:t>Terahertz and Laser Communications Systems</a:t>
            </a:r>
          </a:p>
          <a:p>
            <a:pPr lvl="2"/>
            <a:r>
              <a:rPr lang="en-US" sz="5200" dirty="0">
                <a:latin typeface="Times New Roman" panose="02020603050405020304" pitchFamily="18" charset="0"/>
                <a:cs typeface="Times New Roman" panose="02020603050405020304" pitchFamily="18" charset="0"/>
              </a:rPr>
              <a:t>Gimbled Deep Space Communications Dish</a:t>
            </a:r>
          </a:p>
          <a:p>
            <a:pPr lvl="2"/>
            <a:r>
              <a:rPr lang="en-US" sz="5200" dirty="0">
                <a:latin typeface="Times New Roman" panose="02020603050405020304" pitchFamily="18" charset="0"/>
                <a:cs typeface="Times New Roman" panose="02020603050405020304" pitchFamily="18" charset="0"/>
              </a:rPr>
              <a:t>Multichannel/Multifrequency Radio Comms </a:t>
            </a:r>
          </a:p>
          <a:p>
            <a:pPr lvl="1"/>
            <a:r>
              <a:rPr lang="en-US" sz="5200" dirty="0">
                <a:latin typeface="Times New Roman" panose="02020603050405020304" pitchFamily="18" charset="0"/>
                <a:cs typeface="Times New Roman" panose="02020603050405020304" pitchFamily="18" charset="0"/>
              </a:rPr>
              <a:t>Protocols: </a:t>
            </a:r>
          </a:p>
          <a:p>
            <a:pPr lvl="2"/>
            <a:r>
              <a:rPr lang="en-US" sz="5200" dirty="0">
                <a:latin typeface="Times New Roman" panose="02020603050405020304" pitchFamily="18" charset="0"/>
                <a:cs typeface="Times New Roman" panose="02020603050405020304" pitchFamily="18" charset="0"/>
              </a:rPr>
              <a:t>Interplanetary Communication Protocols </a:t>
            </a:r>
            <a:br>
              <a:rPr lang="en-US" sz="5200" dirty="0">
                <a:latin typeface="Times New Roman" panose="02020603050405020304" pitchFamily="18" charset="0"/>
                <a:cs typeface="Times New Roman" panose="02020603050405020304" pitchFamily="18" charset="0"/>
              </a:rPr>
            </a:br>
            <a:r>
              <a:rPr lang="en-US" sz="5200" dirty="0">
                <a:latin typeface="Times New Roman" panose="02020603050405020304" pitchFamily="18" charset="0"/>
                <a:cs typeface="Times New Roman" panose="02020603050405020304" pitchFamily="18" charset="0"/>
              </a:rPr>
              <a:t>(up to 18 minute packet delays)</a:t>
            </a:r>
          </a:p>
          <a:p>
            <a:pPr lvl="2"/>
            <a:r>
              <a:rPr lang="en-US" sz="5200" dirty="0">
                <a:latin typeface="Times New Roman" panose="02020603050405020304" pitchFamily="18" charset="0"/>
                <a:cs typeface="Times New Roman" panose="02020603050405020304" pitchFamily="18" charset="0"/>
              </a:rPr>
              <a:t>Adaptive and Predictive AI protocol evolution</a:t>
            </a:r>
          </a:p>
          <a:p>
            <a:pPr lvl="1"/>
            <a:r>
              <a:rPr lang="en-US" sz="5200" dirty="0">
                <a:latin typeface="Times New Roman" panose="02020603050405020304" pitchFamily="18" charset="0"/>
                <a:cs typeface="Times New Roman" panose="02020603050405020304" pitchFamily="18" charset="0"/>
              </a:rPr>
              <a:t>Adaptive Deep Space Dish Capabilities: </a:t>
            </a:r>
          </a:p>
          <a:p>
            <a:pPr lvl="2"/>
            <a:r>
              <a:rPr lang="en-US" sz="5200" dirty="0">
                <a:latin typeface="Times New Roman" panose="02020603050405020304" pitchFamily="18" charset="0"/>
                <a:cs typeface="Times New Roman" panose="02020603050405020304" pitchFamily="18" charset="0"/>
              </a:rPr>
              <a:t>Gimbled pointing</a:t>
            </a:r>
          </a:p>
          <a:p>
            <a:pPr lvl="2"/>
            <a:r>
              <a:rPr lang="en-US" sz="5200" dirty="0">
                <a:latin typeface="Times New Roman" panose="02020603050405020304" pitchFamily="18" charset="0"/>
                <a:cs typeface="Times New Roman" panose="02020603050405020304" pitchFamily="18" charset="0"/>
              </a:rPr>
              <a:t>Central receiver </a:t>
            </a:r>
          </a:p>
          <a:p>
            <a:pPr lvl="2"/>
            <a:r>
              <a:rPr lang="en-US" sz="5200" dirty="0">
                <a:latin typeface="Times New Roman" panose="02020603050405020304" pitchFamily="18" charset="0"/>
                <a:cs typeface="Times New Roman" panose="02020603050405020304" pitchFamily="18" charset="0"/>
              </a:rPr>
              <a:t>Lightweight Dish materials (e.g. Mylar)</a:t>
            </a:r>
          </a:p>
          <a:p>
            <a:pPr lvl="2"/>
            <a:r>
              <a:rPr lang="en-US" sz="5200" dirty="0">
                <a:latin typeface="Times New Roman" panose="02020603050405020304" pitchFamily="18" charset="0"/>
                <a:cs typeface="Times New Roman" panose="02020603050405020304" pitchFamily="18" charset="0"/>
              </a:rPr>
              <a:t>Deployable and Retractable Dish</a:t>
            </a:r>
          </a:p>
          <a:p>
            <a:pPr lvl="2"/>
            <a:r>
              <a:rPr lang="en-US" sz="5200" dirty="0">
                <a:latin typeface="Times New Roman" panose="02020603050405020304" pitchFamily="18" charset="0"/>
                <a:cs typeface="Times New Roman" panose="02020603050405020304" pitchFamily="18" charset="0"/>
              </a:rPr>
              <a:t>Variable Dish Surface Area w/ R &lt;= 35m</a:t>
            </a:r>
          </a:p>
          <a:p>
            <a:pPr lvl="1"/>
            <a:r>
              <a:rPr lang="en-US" sz="5200" dirty="0">
                <a:latin typeface="Times New Roman" panose="02020603050405020304" pitchFamily="18" charset="0"/>
                <a:cs typeface="Times New Roman" panose="02020603050405020304" pitchFamily="18" charset="0"/>
              </a:rPr>
              <a:t>Novel Spacecraft Technologies</a:t>
            </a:r>
          </a:p>
          <a:p>
            <a:pPr lvl="2"/>
            <a:r>
              <a:rPr lang="en-US" sz="5200" dirty="0">
                <a:latin typeface="Times New Roman" panose="02020603050405020304" pitchFamily="18" charset="0"/>
                <a:cs typeface="Times New Roman" panose="02020603050405020304" pitchFamily="18" charset="0"/>
              </a:rPr>
              <a:t>Multi-Component Modular Spacecraft</a:t>
            </a:r>
          </a:p>
          <a:p>
            <a:pPr lvl="2"/>
            <a:r>
              <a:rPr lang="en-US" sz="5200" dirty="0">
                <a:latin typeface="Times New Roman" panose="02020603050405020304" pitchFamily="18" charset="0"/>
                <a:cs typeface="Times New Roman" panose="02020603050405020304" pitchFamily="18" charset="0"/>
              </a:rPr>
              <a:t>One or more transport rockets to final destination</a:t>
            </a:r>
          </a:p>
          <a:p>
            <a:pPr lvl="2"/>
            <a:r>
              <a:rPr lang="en-US" sz="5200" dirty="0">
                <a:latin typeface="Times New Roman" panose="02020603050405020304" pitchFamily="18" charset="0"/>
                <a:cs typeface="Times New Roman" panose="02020603050405020304" pitchFamily="18" charset="0"/>
              </a:rPr>
              <a:t>Station Keeping engine at final destination</a:t>
            </a:r>
          </a:p>
          <a:p>
            <a:pPr lvl="2"/>
            <a:r>
              <a:rPr lang="en-US" sz="5200" dirty="0">
                <a:latin typeface="Times New Roman" panose="02020603050405020304" pitchFamily="18" charset="0"/>
                <a:cs typeface="Times New Roman" panose="02020603050405020304" pitchFamily="18" charset="0"/>
              </a:rPr>
              <a:t>Modular Spacecraft Design with Self Assembly capability</a:t>
            </a:r>
          </a:p>
          <a:p>
            <a:pPr lvl="1"/>
            <a:r>
              <a:rPr lang="en-US" sz="5200" dirty="0">
                <a:latin typeface="Times New Roman" panose="02020603050405020304" pitchFamily="18" charset="0"/>
                <a:cs typeface="Times New Roman" panose="02020603050405020304" pitchFamily="18" charset="0"/>
              </a:rPr>
              <a:t>Novel Software Systems</a:t>
            </a:r>
          </a:p>
          <a:p>
            <a:pPr lvl="2"/>
            <a:r>
              <a:rPr lang="en-US" sz="5200" dirty="0">
                <a:latin typeface="Times New Roman" panose="02020603050405020304" pitchFamily="18" charset="0"/>
                <a:cs typeface="Times New Roman" panose="02020603050405020304" pitchFamily="18" charset="0"/>
              </a:rPr>
              <a:t>Self-writing (AI) Adaptive Software Systems </a:t>
            </a:r>
          </a:p>
          <a:p>
            <a:pPr lvl="2"/>
            <a:r>
              <a:rPr lang="en-US" sz="5200" dirty="0">
                <a:latin typeface="Times New Roman" panose="02020603050405020304" pitchFamily="18" charset="0"/>
                <a:cs typeface="Times New Roman" panose="02020603050405020304" pitchFamily="18" charset="0"/>
              </a:rPr>
              <a:t>Self-healing (AI) Redundant Software Systems</a:t>
            </a:r>
          </a:p>
          <a:p>
            <a:pPr lvl="2"/>
            <a:r>
              <a:rPr lang="en-US" sz="5200" dirty="0">
                <a:latin typeface="Times New Roman" panose="02020603050405020304" pitchFamily="18" charset="0"/>
                <a:cs typeface="Times New Roman" panose="02020603050405020304" pitchFamily="18" charset="0"/>
              </a:rPr>
              <a:t>Adaptive / Predictive Data Analytics – e.g. </a:t>
            </a:r>
            <a:br>
              <a:rPr lang="en-US" sz="5200" dirty="0">
                <a:latin typeface="Times New Roman" panose="02020603050405020304" pitchFamily="18" charset="0"/>
                <a:cs typeface="Times New Roman" panose="02020603050405020304" pitchFamily="18" charset="0"/>
              </a:rPr>
            </a:br>
            <a:r>
              <a:rPr lang="en-US" sz="5200" dirty="0">
                <a:latin typeface="Times New Roman" panose="02020603050405020304" pitchFamily="18" charset="0"/>
                <a:cs typeface="Times New Roman" panose="02020603050405020304" pitchFamily="18" charset="0"/>
              </a:rPr>
              <a:t>Predictive Decision Making onboard each Space station</a:t>
            </a:r>
            <a:endParaRPr lang="en-US" sz="5200" dirty="0"/>
          </a:p>
          <a:p>
            <a:pPr lvl="1"/>
            <a:endParaRPr lang="en-US" sz="2400" dirty="0"/>
          </a:p>
          <a:p>
            <a:pPr lvl="1"/>
            <a:endParaRPr lang="en-US" dirty="0"/>
          </a:p>
        </p:txBody>
      </p:sp>
      <p:sp>
        <p:nvSpPr>
          <p:cNvPr id="6" name="TextBox 5">
            <a:extLst>
              <a:ext uri="{FF2B5EF4-FFF2-40B4-BE49-F238E27FC236}">
                <a16:creationId xmlns:a16="http://schemas.microsoft.com/office/drawing/2014/main" id="{39A7A1EF-CA5D-0793-8BFA-75B06B98DC82}"/>
              </a:ext>
            </a:extLst>
          </p:cNvPr>
          <p:cNvSpPr txBox="1"/>
          <p:nvPr/>
        </p:nvSpPr>
        <p:spPr>
          <a:xfrm>
            <a:off x="-9228" y="6471868"/>
            <a:ext cx="12192000" cy="369332"/>
          </a:xfrm>
          <a:prstGeom prst="rect">
            <a:avLst/>
          </a:prstGeom>
          <a:solidFill>
            <a:schemeClr val="bg1"/>
          </a:solidFill>
        </p:spPr>
        <p:txBody>
          <a:bodyPr wrap="square" rtlCol="0">
            <a:spAutoFit/>
          </a:bodyPr>
          <a:lstStyle/>
          <a:p>
            <a:r>
              <a:rPr lang="en-US" dirty="0">
                <a:latin typeface="Times New Roman" panose="02020603050405020304" pitchFamily="18" charset="0"/>
                <a:cs typeface="Times New Roman" panose="02020603050405020304" pitchFamily="18" charset="0"/>
              </a:rPr>
              <a:t>© 2025 – Fundamental Technologies, LLC; All Rights Reserved; Do Not Duplicate without Prior Written Permission	- </a:t>
            </a:r>
            <a:fld id="{CC7A13A4-EF7B-4ED3-AA83-11D68CE95E21}" type="slidenum">
              <a:rPr lang="en-US" smtClean="0">
                <a:latin typeface="Times New Roman" panose="02020603050405020304" pitchFamily="18" charset="0"/>
                <a:cs typeface="Times New Roman" panose="02020603050405020304" pitchFamily="18" charset="0"/>
              </a:rPr>
              <a:t>9</a:t>
            </a:fld>
            <a:r>
              <a:rPr lang="en-US" dirty="0">
                <a:latin typeface="Times New Roman" panose="02020603050405020304" pitchFamily="18" charset="0"/>
                <a:cs typeface="Times New Roman" panose="02020603050405020304" pitchFamily="18" charset="0"/>
              </a:rPr>
              <a:t> -</a:t>
            </a:r>
          </a:p>
        </p:txBody>
      </p:sp>
      <p:sp>
        <p:nvSpPr>
          <p:cNvPr id="3" name="Content Placeholder 2">
            <a:extLst>
              <a:ext uri="{FF2B5EF4-FFF2-40B4-BE49-F238E27FC236}">
                <a16:creationId xmlns:a16="http://schemas.microsoft.com/office/drawing/2014/main" id="{8490E4A1-C4BF-4F9E-6964-87824D3A1B1B}"/>
              </a:ext>
            </a:extLst>
          </p:cNvPr>
          <p:cNvSpPr txBox="1">
            <a:spLocks/>
          </p:cNvSpPr>
          <p:nvPr/>
        </p:nvSpPr>
        <p:spPr>
          <a:xfrm>
            <a:off x="5669448" y="855344"/>
            <a:ext cx="5864184" cy="5521072"/>
          </a:xfrm>
          <a:prstGeom prst="rect">
            <a:avLst/>
          </a:prstGeom>
          <a:solidFill>
            <a:schemeClr val="bg1">
              <a:alpha val="85000"/>
            </a:schemeClr>
          </a:solidFill>
          <a:effectLst>
            <a:glow rad="254000">
              <a:srgbClr val="002060">
                <a:alpha val="38000"/>
              </a:srgbClr>
            </a:glow>
          </a:effectLst>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563" lvl="1" indent="0">
              <a:buFont typeface="Arial" panose="020B0604020202020204" pitchFamily="34" charset="0"/>
              <a:buNone/>
            </a:pPr>
            <a:r>
              <a:rPr lang="en-US" sz="1200" dirty="0">
                <a:solidFill>
                  <a:srgbClr val="FFC000"/>
                </a:solidFill>
                <a:latin typeface="Times New Roman" panose="02020603050405020304" pitchFamily="18" charset="0"/>
                <a:cs typeface="Times New Roman" panose="02020603050405020304" pitchFamily="18" charset="0"/>
              </a:rPr>
              <a:t>The </a:t>
            </a:r>
            <a:r>
              <a:rPr lang="en-US" sz="1200" dirty="0">
                <a:solidFill>
                  <a:srgbClr val="FFC000"/>
                </a:solidFill>
                <a:latin typeface="Arial Black" panose="020B0A04020102020204" pitchFamily="34" charset="0"/>
                <a:cs typeface="Times New Roman" panose="02020603050405020304" pitchFamily="18" charset="0"/>
              </a:rPr>
              <a:t>LCARS</a:t>
            </a:r>
            <a:r>
              <a:rPr lang="en-US" sz="1200" dirty="0">
                <a:solidFill>
                  <a:srgbClr val="FFC000"/>
                </a:solidFill>
                <a:latin typeface="Times New Roman" panose="02020603050405020304" pitchFamily="18" charset="0"/>
                <a:cs typeface="Times New Roman" panose="02020603050405020304" pitchFamily="18" charset="0"/>
              </a:rPr>
              <a:t> Technology Development</a:t>
            </a:r>
          </a:p>
          <a:p>
            <a:pPr lvl="1"/>
            <a:r>
              <a:rPr lang="en-US" sz="1400" dirty="0">
                <a:latin typeface="Times New Roman" panose="02020603050405020304" pitchFamily="18" charset="0"/>
                <a:cs typeface="Times New Roman" panose="02020603050405020304" pitchFamily="18" charset="0"/>
              </a:rPr>
              <a:t>Novel Sensor Module Technologies</a:t>
            </a:r>
          </a:p>
          <a:p>
            <a:pPr lvl="2"/>
            <a:r>
              <a:rPr lang="en-US" sz="1400" dirty="0">
                <a:latin typeface="Times New Roman" panose="02020603050405020304" pitchFamily="18" charset="0"/>
                <a:cs typeface="Times New Roman" panose="02020603050405020304" pitchFamily="18" charset="0"/>
              </a:rPr>
              <a:t>Modular Instrument Bays</a:t>
            </a:r>
          </a:p>
          <a:p>
            <a:pPr lvl="2"/>
            <a:r>
              <a:rPr lang="en-US" sz="1400" dirty="0">
                <a:latin typeface="Times New Roman" panose="02020603050405020304" pitchFamily="18" charset="0"/>
                <a:cs typeface="Times New Roman" panose="02020603050405020304" pitchFamily="18" charset="0"/>
              </a:rPr>
              <a:t>Self-Docking Modules</a:t>
            </a:r>
          </a:p>
          <a:p>
            <a:pPr lvl="2"/>
            <a:r>
              <a:rPr lang="en-US" sz="1400" dirty="0">
                <a:latin typeface="Times New Roman" panose="02020603050405020304" pitchFamily="18" charset="0"/>
                <a:cs typeface="Times New Roman" panose="02020603050405020304" pitchFamily="18" charset="0"/>
              </a:rPr>
              <a:t>Spacecraft ejection of defective modules</a:t>
            </a:r>
          </a:p>
          <a:p>
            <a:pPr lvl="1"/>
            <a:r>
              <a:rPr lang="en-US" sz="1400" dirty="0">
                <a:latin typeface="Times New Roman" panose="02020603050405020304" pitchFamily="18" charset="0"/>
                <a:cs typeface="Times New Roman" panose="02020603050405020304" pitchFamily="18" charset="0"/>
              </a:rPr>
              <a:t>Data System Technologies</a:t>
            </a:r>
          </a:p>
          <a:p>
            <a:pPr lvl="2"/>
            <a:r>
              <a:rPr lang="en-US" sz="1400" dirty="0">
                <a:latin typeface="Times New Roman" panose="02020603050405020304" pitchFamily="18" charset="0"/>
                <a:cs typeface="Times New Roman" panose="02020603050405020304" pitchFamily="18" charset="0"/>
              </a:rPr>
              <a:t>Large Redundant Data System</a:t>
            </a:r>
          </a:p>
          <a:p>
            <a:pPr lvl="2"/>
            <a:r>
              <a:rPr lang="en-US" sz="1400" dirty="0">
                <a:latin typeface="Times New Roman" panose="02020603050405020304" pitchFamily="18" charset="0"/>
                <a:cs typeface="Times New Roman" panose="02020603050405020304" pitchFamily="18" charset="0"/>
              </a:rPr>
              <a:t>Photonic or Quantum Storage Technologies</a:t>
            </a:r>
          </a:p>
          <a:p>
            <a:pPr lvl="2"/>
            <a:r>
              <a:rPr lang="en-US" sz="1400" dirty="0">
                <a:latin typeface="Times New Roman" panose="02020603050405020304" pitchFamily="18" charset="0"/>
                <a:cs typeface="Times New Roman" panose="02020603050405020304" pitchFamily="18" charset="0"/>
              </a:rPr>
              <a:t>Large Redundant Data Systems</a:t>
            </a:r>
          </a:p>
          <a:p>
            <a:pPr lvl="2"/>
            <a:r>
              <a:rPr lang="en-US" sz="1400" dirty="0">
                <a:latin typeface="Times New Roman" panose="02020603050405020304" pitchFamily="18" charset="0"/>
                <a:cs typeface="Times New Roman" panose="02020603050405020304" pitchFamily="18" charset="0"/>
              </a:rPr>
              <a:t>Self-Healing Hardened Systems</a:t>
            </a:r>
          </a:p>
          <a:p>
            <a:pPr lvl="2"/>
            <a:r>
              <a:rPr lang="en-US" sz="1400" dirty="0">
                <a:latin typeface="Times New Roman" panose="02020603050405020304" pitchFamily="18" charset="0"/>
                <a:cs typeface="Times New Roman" panose="02020603050405020304" pitchFamily="18" charset="0"/>
              </a:rPr>
              <a:t>Storage Module Ejection and Replacement</a:t>
            </a:r>
          </a:p>
          <a:p>
            <a:pPr lvl="2"/>
            <a:r>
              <a:rPr lang="en-US" sz="1400" dirty="0">
                <a:latin typeface="Times New Roman" panose="02020603050405020304" pitchFamily="18" charset="0"/>
                <a:cs typeface="Times New Roman" panose="02020603050405020304" pitchFamily="18" charset="0"/>
              </a:rPr>
              <a:t>Autonomic Data Management</a:t>
            </a:r>
          </a:p>
          <a:p>
            <a:pPr lvl="1"/>
            <a:r>
              <a:rPr lang="en-US" sz="1400" dirty="0">
                <a:latin typeface="Times New Roman" panose="02020603050405020304" pitchFamily="18" charset="0"/>
                <a:cs typeface="Times New Roman" panose="02020603050405020304" pitchFamily="18" charset="0"/>
              </a:rPr>
              <a:t>Novel Power System Capability</a:t>
            </a:r>
          </a:p>
          <a:p>
            <a:pPr lvl="2"/>
            <a:r>
              <a:rPr lang="en-US" sz="1400" dirty="0">
                <a:latin typeface="Times New Roman" panose="02020603050405020304" pitchFamily="18" charset="0"/>
                <a:cs typeface="Times New Roman" panose="02020603050405020304" pitchFamily="18" charset="0"/>
              </a:rPr>
              <a:t>Solar Panels used for minimum power requirements</a:t>
            </a:r>
          </a:p>
          <a:p>
            <a:pPr lvl="2"/>
            <a:r>
              <a:rPr lang="en-US" sz="1400" dirty="0">
                <a:latin typeface="Times New Roman" panose="02020603050405020304" pitchFamily="18" charset="0"/>
                <a:cs typeface="Times New Roman" panose="02020603050405020304" pitchFamily="18" charset="0"/>
              </a:rPr>
              <a:t>Replaceable Solar Arrays and Fuel Cells</a:t>
            </a:r>
          </a:p>
          <a:p>
            <a:pPr lvl="2"/>
            <a:r>
              <a:rPr lang="en-US" sz="1400" dirty="0">
                <a:latin typeface="Times New Roman" panose="02020603050405020304" pitchFamily="18" charset="0"/>
                <a:cs typeface="Times New Roman" panose="02020603050405020304" pitchFamily="18" charset="0"/>
              </a:rPr>
              <a:t>Embedded Fuel Cell Array used for Operations</a:t>
            </a:r>
          </a:p>
          <a:p>
            <a:pPr lvl="3"/>
            <a:r>
              <a:rPr lang="en-US" sz="1400" dirty="0">
                <a:latin typeface="Times New Roman" panose="02020603050405020304" pitchFamily="18" charset="0"/>
                <a:cs typeface="Times New Roman" panose="02020603050405020304" pitchFamily="18" charset="0"/>
              </a:rPr>
              <a:t>Primary power for Comms</a:t>
            </a:r>
          </a:p>
          <a:p>
            <a:pPr lvl="1"/>
            <a:r>
              <a:rPr lang="en-US" sz="1400" dirty="0">
                <a:latin typeface="Times New Roman" panose="02020603050405020304" pitchFamily="18" charset="0"/>
                <a:cs typeface="Times New Roman" panose="02020603050405020304" pitchFamily="18" charset="0"/>
              </a:rPr>
              <a:t>Power provided per Bay Unit for experiments</a:t>
            </a:r>
          </a:p>
          <a:p>
            <a:pPr lvl="2"/>
            <a:r>
              <a:rPr lang="en-US" sz="1400" dirty="0">
                <a:latin typeface="Times New Roman" panose="02020603050405020304" pitchFamily="18" charset="0"/>
                <a:cs typeface="Times New Roman" panose="02020603050405020304" pitchFamily="18" charset="0"/>
              </a:rPr>
              <a:t>Each bay unit provides Vmax power</a:t>
            </a:r>
          </a:p>
          <a:p>
            <a:pPr lvl="2"/>
            <a:r>
              <a:rPr lang="en-US" sz="1400" dirty="0">
                <a:latin typeface="Times New Roman" panose="02020603050405020304" pitchFamily="18" charset="0"/>
                <a:cs typeface="Times New Roman" panose="02020603050405020304" pitchFamily="18" charset="0"/>
              </a:rPr>
              <a:t>Coupled bays provide N*Vmax power</a:t>
            </a:r>
          </a:p>
          <a:p>
            <a:pPr lvl="1"/>
            <a:endParaRPr lang="en-US" sz="1200" dirty="0"/>
          </a:p>
          <a:p>
            <a:pPr lvl="2"/>
            <a:endParaRPr lang="en-US" sz="1200" dirty="0"/>
          </a:p>
          <a:p>
            <a:pPr lvl="1"/>
            <a:endParaRPr lang="en-US" sz="1200" dirty="0"/>
          </a:p>
          <a:p>
            <a:pPr lvl="1"/>
            <a:endParaRPr lang="en-US" sz="1200" dirty="0"/>
          </a:p>
          <a:p>
            <a:pPr lvl="1"/>
            <a:endParaRPr lang="en-US" sz="1200" dirty="0"/>
          </a:p>
          <a:p>
            <a:pPr lvl="1"/>
            <a:endParaRPr lang="en-US" sz="1200" dirty="0"/>
          </a:p>
        </p:txBody>
      </p:sp>
    </p:spTree>
    <p:extLst>
      <p:ext uri="{BB962C8B-B14F-4D97-AF65-F5344CB8AC3E}">
        <p14:creationId xmlns:p14="http://schemas.microsoft.com/office/powerpoint/2010/main" val="3485060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bg/>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1" end="1"/>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8">
                                            <p:txEl>
                                              <p:pRg st="8" end="8"/>
                                            </p:tx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8">
                                            <p:txEl>
                                              <p:pRg st="9" end="9"/>
                                            </p:tx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8">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8">
                                            <p:txEl>
                                              <p:pRg st="11" end="11"/>
                                            </p:tx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8">
                                            <p:txEl>
                                              <p:pRg st="12" end="12"/>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8">
                                            <p:txEl>
                                              <p:pRg st="13" end="13"/>
                                            </p:txEl>
                                          </p:spTgt>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8">
                                            <p:txEl>
                                              <p:pRg st="14" end="14"/>
                                            </p:tx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8">
                                            <p:txEl>
                                              <p:pRg st="15" end="15"/>
                                            </p:txEl>
                                          </p:spTgt>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8">
                                            <p:txEl>
                                              <p:pRg st="17" end="17"/>
                                            </p:txEl>
                                          </p:spTgt>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
                                            <p:txEl>
                                              <p:pRg st="18" end="18"/>
                                            </p:txEl>
                                          </p:spTgt>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8">
                                            <p:txEl>
                                              <p:pRg st="19" end="19"/>
                                            </p:txEl>
                                          </p:spTgt>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8">
                                            <p:txEl>
                                              <p:pRg st="20" end="20"/>
                                            </p:txEl>
                                          </p:spTgt>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8">
                                            <p:txEl>
                                              <p:pRg st="21" end="21"/>
                                            </p:txEl>
                                          </p:spTgt>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xEl>
                                              <p:pRg st="22" end="22"/>
                                            </p:txEl>
                                          </p:spTgt>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8">
                                            <p:txEl>
                                              <p:pRg st="23" end="23"/>
                                            </p:txEl>
                                          </p:spTgt>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8">
                                            <p:txEl>
                                              <p:pRg st="24" end="24"/>
                                            </p:txEl>
                                          </p:spTgt>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8">
                                            <p:txEl>
                                              <p:pRg st="25" end="25"/>
                                            </p:txEl>
                                          </p:spTgt>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
                                            <p:bg/>
                                          </p:spTgt>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3">
                                            <p:txEl>
                                              <p:pRg st="1" end="1"/>
                                            </p:txEl>
                                          </p:spTgt>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
                                            <p:txEl>
                                              <p:pRg st="2" end="2"/>
                                            </p:txEl>
                                          </p:spTgt>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
                                            <p:txEl>
                                              <p:pRg st="3" end="3"/>
                                            </p:txEl>
                                          </p:spTgt>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
                                            <p:txEl>
                                              <p:pRg st="5" end="5"/>
                                            </p:txEl>
                                          </p:spTgt>
                                        </p:tgtEl>
                                        <p:attrNameLst>
                                          <p:attrName>style.visibility</p:attrName>
                                        </p:attrNameLst>
                                      </p:cBhvr>
                                      <p:to>
                                        <p:strVal val="visible"/>
                                      </p:to>
                                    </p:set>
                                  </p:childTnLst>
                                </p:cTn>
                              </p:par>
                              <p:par>
                                <p:cTn id="93" presetID="1" presetClass="entr" presetSubtype="0" fill="hold" grpId="0" nodeType="withEffect">
                                  <p:stCondLst>
                                    <p:cond delay="0"/>
                                  </p:stCondLst>
                                  <p:childTnLst>
                                    <p:set>
                                      <p:cBhvr>
                                        <p:cTn id="94" dur="1" fill="hold">
                                          <p:stCondLst>
                                            <p:cond delay="0"/>
                                          </p:stCondLst>
                                        </p:cTn>
                                        <p:tgtEl>
                                          <p:spTgt spid="3">
                                            <p:txEl>
                                              <p:pRg st="6" end="6"/>
                                            </p:txEl>
                                          </p:spTgt>
                                        </p:tgtEl>
                                        <p:attrNameLst>
                                          <p:attrName>style.visibility</p:attrName>
                                        </p:attrNameLst>
                                      </p:cBhvr>
                                      <p:to>
                                        <p:strVal val="visible"/>
                                      </p:to>
                                    </p:set>
                                  </p:childTnLst>
                                </p:cTn>
                              </p:par>
                              <p:par>
                                <p:cTn id="95" presetID="1" presetClass="entr" presetSubtype="0" fill="hold" grpId="0" nodeType="withEffect">
                                  <p:stCondLst>
                                    <p:cond delay="0"/>
                                  </p:stCondLst>
                                  <p:childTnLst>
                                    <p:set>
                                      <p:cBhvr>
                                        <p:cTn id="96" dur="1" fill="hold">
                                          <p:stCondLst>
                                            <p:cond delay="0"/>
                                          </p:stCondLst>
                                        </p:cTn>
                                        <p:tgtEl>
                                          <p:spTgt spid="3">
                                            <p:txEl>
                                              <p:pRg st="7" end="7"/>
                                            </p:txEl>
                                          </p:spTgt>
                                        </p:tgtEl>
                                        <p:attrNameLst>
                                          <p:attrName>style.visibility</p:attrName>
                                        </p:attrNameLst>
                                      </p:cBhvr>
                                      <p:to>
                                        <p:strVal val="visible"/>
                                      </p:to>
                                    </p:set>
                                  </p:childTnLst>
                                </p:cTn>
                              </p:par>
                              <p:par>
                                <p:cTn id="97" presetID="1" presetClass="entr" presetSubtype="0" fill="hold" grpId="0" nodeType="withEffect">
                                  <p:stCondLst>
                                    <p:cond delay="0"/>
                                  </p:stCondLst>
                                  <p:childTnLst>
                                    <p:set>
                                      <p:cBhvr>
                                        <p:cTn id="98" dur="1" fill="hold">
                                          <p:stCondLst>
                                            <p:cond delay="0"/>
                                          </p:stCondLst>
                                        </p:cTn>
                                        <p:tgtEl>
                                          <p:spTgt spid="3">
                                            <p:txEl>
                                              <p:pRg st="8" end="8"/>
                                            </p:txEl>
                                          </p:spTgt>
                                        </p:tgtEl>
                                        <p:attrNameLst>
                                          <p:attrName>style.visibility</p:attrName>
                                        </p:attrNameLst>
                                      </p:cBhvr>
                                      <p:to>
                                        <p:strVal val="visible"/>
                                      </p:to>
                                    </p:set>
                                  </p:childTnLst>
                                </p:cTn>
                              </p:par>
                              <p:par>
                                <p:cTn id="99" presetID="1" presetClass="entr" presetSubtype="0" fill="hold" grpId="0" nodeType="withEffect">
                                  <p:stCondLst>
                                    <p:cond delay="0"/>
                                  </p:stCondLst>
                                  <p:childTnLst>
                                    <p:set>
                                      <p:cBhvr>
                                        <p:cTn id="100" dur="1" fill="hold">
                                          <p:stCondLst>
                                            <p:cond delay="0"/>
                                          </p:stCondLst>
                                        </p:cTn>
                                        <p:tgtEl>
                                          <p:spTgt spid="3">
                                            <p:txEl>
                                              <p:pRg st="9" end="9"/>
                                            </p:txEl>
                                          </p:spTgt>
                                        </p:tgtEl>
                                        <p:attrNameLst>
                                          <p:attrName>style.visibility</p:attrName>
                                        </p:attrNameLst>
                                      </p:cBhvr>
                                      <p:to>
                                        <p:strVal val="visible"/>
                                      </p:to>
                                    </p:set>
                                  </p:childTnLst>
                                </p:cTn>
                              </p:par>
                              <p:par>
                                <p:cTn id="101" presetID="1" presetClass="entr" presetSubtype="0" fill="hold" grpId="0" nodeType="withEffect">
                                  <p:stCondLst>
                                    <p:cond delay="0"/>
                                  </p:stCondLst>
                                  <p:childTnLst>
                                    <p:set>
                                      <p:cBhvr>
                                        <p:cTn id="102" dur="1" fill="hold">
                                          <p:stCondLst>
                                            <p:cond delay="0"/>
                                          </p:stCondLst>
                                        </p:cTn>
                                        <p:tgtEl>
                                          <p:spTgt spid="3">
                                            <p:txEl>
                                              <p:pRg st="10" end="10"/>
                                            </p:txEl>
                                          </p:spTgt>
                                        </p:tgtEl>
                                        <p:attrNameLst>
                                          <p:attrName>style.visibility</p:attrName>
                                        </p:attrNameLst>
                                      </p:cBhvr>
                                      <p:to>
                                        <p:strVal val="visible"/>
                                      </p:to>
                                    </p:set>
                                  </p:childTnLst>
                                </p:cTn>
                              </p:par>
                              <p:par>
                                <p:cTn id="103" presetID="1" presetClass="entr" presetSubtype="0" fill="hold" grpId="0" nodeType="withEffect">
                                  <p:stCondLst>
                                    <p:cond delay="0"/>
                                  </p:stCondLst>
                                  <p:childTnLst>
                                    <p:set>
                                      <p:cBhvr>
                                        <p:cTn id="104"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3">
                                            <p:txEl>
                                              <p:pRg st="12" end="12"/>
                                            </p:txEl>
                                          </p:spTgt>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3">
                                            <p:txEl>
                                              <p:pRg st="13" end="13"/>
                                            </p:txEl>
                                          </p:spTgt>
                                        </p:tgtEl>
                                        <p:attrNameLst>
                                          <p:attrName>style.visibility</p:attrName>
                                        </p:attrNameLst>
                                      </p:cBhvr>
                                      <p:to>
                                        <p:strVal val="visible"/>
                                      </p:to>
                                    </p:set>
                                  </p:childTnLst>
                                </p:cTn>
                              </p:par>
                              <p:par>
                                <p:cTn id="111" presetID="1" presetClass="entr" presetSubtype="0" fill="hold" grpId="0" nodeType="withEffect">
                                  <p:stCondLst>
                                    <p:cond delay="0"/>
                                  </p:stCondLst>
                                  <p:childTnLst>
                                    <p:set>
                                      <p:cBhvr>
                                        <p:cTn id="112" dur="1" fill="hold">
                                          <p:stCondLst>
                                            <p:cond delay="0"/>
                                          </p:stCondLst>
                                        </p:cTn>
                                        <p:tgtEl>
                                          <p:spTgt spid="3">
                                            <p:txEl>
                                              <p:pRg st="14" end="14"/>
                                            </p:txEl>
                                          </p:spTgt>
                                        </p:tgtEl>
                                        <p:attrNameLst>
                                          <p:attrName>style.visibility</p:attrName>
                                        </p:attrNameLst>
                                      </p:cBhvr>
                                      <p:to>
                                        <p:strVal val="visible"/>
                                      </p:to>
                                    </p:set>
                                  </p:childTnLst>
                                </p:cTn>
                              </p:par>
                              <p:par>
                                <p:cTn id="113" presetID="1" presetClass="entr" presetSubtype="0" fill="hold" grpId="0" nodeType="withEffect">
                                  <p:stCondLst>
                                    <p:cond delay="0"/>
                                  </p:stCondLst>
                                  <p:childTnLst>
                                    <p:set>
                                      <p:cBhvr>
                                        <p:cTn id="114" dur="1" fill="hold">
                                          <p:stCondLst>
                                            <p:cond delay="0"/>
                                          </p:stCondLst>
                                        </p:cTn>
                                        <p:tgtEl>
                                          <p:spTgt spid="3">
                                            <p:txEl>
                                              <p:pRg st="15" end="15"/>
                                            </p:txEl>
                                          </p:spTgt>
                                        </p:tgtEl>
                                        <p:attrNameLst>
                                          <p:attrName>style.visibility</p:attrName>
                                        </p:attrNameLst>
                                      </p:cBhvr>
                                      <p:to>
                                        <p:strVal val="visible"/>
                                      </p:to>
                                    </p:set>
                                  </p:childTnLst>
                                </p:cTn>
                              </p:par>
                              <p:par>
                                <p:cTn id="115" presetID="1" presetClass="entr" presetSubtype="0" fill="hold" grpId="0" nodeType="withEffect">
                                  <p:stCondLst>
                                    <p:cond delay="0"/>
                                  </p:stCondLst>
                                  <p:childTnLst>
                                    <p:set>
                                      <p:cBhvr>
                                        <p:cTn id="116" dur="1" fill="hold">
                                          <p:stCondLst>
                                            <p:cond delay="0"/>
                                          </p:stCondLst>
                                        </p:cTn>
                                        <p:tgtEl>
                                          <p:spTgt spid="3">
                                            <p:txEl>
                                              <p:pRg st="16" end="16"/>
                                            </p:txEl>
                                          </p:spTgt>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
                                            <p:txEl>
                                              <p:pRg st="17" end="17"/>
                                            </p:txEl>
                                          </p:spTgt>
                                        </p:tgtEl>
                                        <p:attrNameLst>
                                          <p:attrName>style.visibility</p:attrName>
                                        </p:attrNameLst>
                                      </p:cBhvr>
                                      <p:to>
                                        <p:strVal val="visible"/>
                                      </p:to>
                                    </p:set>
                                  </p:childTnLst>
                                </p:cTn>
                              </p:par>
                              <p:par>
                                <p:cTn id="121" presetID="1" presetClass="entr" presetSubtype="0" fill="hold" grpId="0" nodeType="withEffect">
                                  <p:stCondLst>
                                    <p:cond delay="0"/>
                                  </p:stCondLst>
                                  <p:childTnLst>
                                    <p:set>
                                      <p:cBhvr>
                                        <p:cTn id="122" dur="1" fill="hold">
                                          <p:stCondLst>
                                            <p:cond delay="0"/>
                                          </p:stCondLst>
                                        </p:cTn>
                                        <p:tgtEl>
                                          <p:spTgt spid="3">
                                            <p:txEl>
                                              <p:pRg st="18" end="18"/>
                                            </p:txEl>
                                          </p:spTgt>
                                        </p:tgtEl>
                                        <p:attrNameLst>
                                          <p:attrName>style.visibility</p:attrName>
                                        </p:attrNameLst>
                                      </p:cBhvr>
                                      <p:to>
                                        <p:strVal val="visible"/>
                                      </p:to>
                                    </p:set>
                                  </p:childTnLst>
                                </p:cTn>
                              </p:par>
                              <p:par>
                                <p:cTn id="123" presetID="1" presetClass="entr" presetSubtype="0" fill="hold" grpId="0" nodeType="withEffect">
                                  <p:stCondLst>
                                    <p:cond delay="0"/>
                                  </p:stCondLst>
                                  <p:childTnLst>
                                    <p:set>
                                      <p:cBhvr>
                                        <p:cTn id="124" dur="1" fill="hold">
                                          <p:stCondLst>
                                            <p:cond delay="0"/>
                                          </p:stCondLst>
                                        </p:cTn>
                                        <p:tgtEl>
                                          <p:spTgt spid="3">
                                            <p:txEl>
                                              <p:pRg st="19" end="1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bldLvl="2" animBg="1"/>
      <p:bldP spid="3" grpId="0" uiExpand="1" build="p" bldLvl="2"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3985</TotalTime>
  <Words>1565</Words>
  <Application>Microsoft Office PowerPoint</Application>
  <PresentationFormat>Widescreen</PresentationFormat>
  <Paragraphs>184</Paragraphs>
  <Slides>10</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Arial</vt:lpstr>
      <vt:lpstr>Arial Black</vt:lpstr>
      <vt:lpstr>Calibri</vt:lpstr>
      <vt:lpstr>Calibri Light</vt:lpstr>
      <vt:lpstr>Times New Roman</vt:lpstr>
      <vt:lpstr>Wingdings</vt:lpstr>
      <vt:lpstr>Office Theme</vt:lpstr>
      <vt:lpstr>The Future of Human and Space Research: The Lagrange Communication  Advanced Realtime Space-weather (LCARS) Array A NASA Mission Concept</vt:lpstr>
      <vt:lpstr>LCARS Array website and Publications https://LCARS.FTecs.com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Jerry W. Manweiler, Ph.D.</Manager>
  <Company>Fundamental Technologies, LLC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Lagrange Communication Advanced Realtime Space-weather (LCARS) Array</dc:title>
  <dc:subject>Mission Concept Proposal enabling fulfillment of NASAs Helispheric 2050 Workshop Vision</dc:subject>
  <dc:creator>Dr. Jerry W Manweiler</dc:creator>
  <cp:keywords>LCARS;LCARS Array;NASA;Decadal Survey;2050 Vision;Mission Concept</cp:keywords>
  <dc:description>(C) 2025 Fundamental Technologies, LLC</dc:description>
  <cp:lastModifiedBy>Jerry W. Manweiler, Ph.D.</cp:lastModifiedBy>
  <cp:revision>69</cp:revision>
  <dcterms:created xsi:type="dcterms:W3CDTF">2023-02-15T16:19:11Z</dcterms:created>
  <dcterms:modified xsi:type="dcterms:W3CDTF">2025-05-08T20:43:12Z</dcterms:modified>
  <cp:category>LCARS Array;NASA;Decadal Survey</cp:category>
</cp:coreProperties>
</file>